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x="18288000" cy="10287000"/>
  <p:notesSz cx="6858000" cy="9144000"/>
  <p:embeddedFontLst>
    <p:embeddedFont>
      <p:font typeface="Anton" charset="1" panose="00000500000000000000"/>
      <p:regular r:id="rId23"/>
    </p:embeddedFont>
    <p:embeddedFont>
      <p:font typeface="Open Sans Bold" charset="1" panose="00000000000000000000"/>
      <p:regular r:id="rId24"/>
    </p:embeddedFont>
    <p:embeddedFont>
      <p:font typeface="Open Sans" charset="1" panose="00000000000000000000"/>
      <p:regular r:id="rId25"/>
    </p:embeddedFont>
    <p:embeddedFont>
      <p:font typeface="Canva Sans" charset="1" panose="020B0503030501040103"/>
      <p:regular r:id="rId26"/>
    </p:embeddedFont>
    <p:embeddedFont>
      <p:font typeface="Canva Sans Bold" charset="1" panose="020B0803030501040103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2" Target="../media/image1.png" Type="http://schemas.openxmlformats.org/officeDocument/2006/relationships/image"/><Relationship Id="rId3" Target="../media/image2.jpe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21.jpe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21.jpe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5.png" Type="http://schemas.openxmlformats.org/officeDocument/2006/relationships/image"/><Relationship Id="rId6" Target="../media/image6.svg" Type="http://schemas.openxmlformats.org/officeDocument/2006/relationships/image"/><Relationship Id="rId7" Target="../media/image22.jpeg" Type="http://schemas.openxmlformats.org/officeDocument/2006/relationships/image"/><Relationship Id="rId8" Target="../media/image23.png" Type="http://schemas.openxmlformats.org/officeDocument/2006/relationships/image"/><Relationship Id="rId9" Target="../media/image24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jpeg" Type="http://schemas.openxmlformats.org/officeDocument/2006/relationships/image"/><Relationship Id="rId3" Target="../media/image23.png" Type="http://schemas.openxmlformats.org/officeDocument/2006/relationships/image"/><Relationship Id="rId4" Target="../media/image24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jpeg" Type="http://schemas.openxmlformats.org/officeDocument/2006/relationships/image"/><Relationship Id="rId3" Target="../media/image23.png" Type="http://schemas.openxmlformats.org/officeDocument/2006/relationships/image"/><Relationship Id="rId4" Target="../media/image24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5.png" Type="http://schemas.openxmlformats.org/officeDocument/2006/relationships/image"/><Relationship Id="rId6" Target="../media/image6.svg" Type="http://schemas.openxmlformats.org/officeDocument/2006/relationships/image"/><Relationship Id="rId7" Target="../media/image22.jpeg" Type="http://schemas.openxmlformats.org/officeDocument/2006/relationships/image"/><Relationship Id="rId8" Target="../media/image23.png" Type="http://schemas.openxmlformats.org/officeDocument/2006/relationships/image"/><Relationship Id="rId9" Target="../media/image24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jpeg" Type="http://schemas.openxmlformats.org/officeDocument/2006/relationships/image"/><Relationship Id="rId3" Target="../media/image26.jpeg" Type="http://schemas.openxmlformats.org/officeDocument/2006/relationships/image"/><Relationship Id="rId4" Target="../media/image27.jpeg" Type="http://schemas.openxmlformats.org/officeDocument/2006/relationships/image"/><Relationship Id="rId5" Target="../media/image28.pn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5.png" Type="http://schemas.openxmlformats.org/officeDocument/2006/relationships/image"/><Relationship Id="rId9" Target="../media/image6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5.png" Type="http://schemas.openxmlformats.org/officeDocument/2006/relationships/image"/><Relationship Id="rId6" Target="../media/image6.svg" Type="http://schemas.openxmlformats.org/officeDocument/2006/relationships/image"/><Relationship Id="rId7" Target="../media/image1.png" Type="http://schemas.openxmlformats.org/officeDocument/2006/relationships/image"/><Relationship Id="rId8" Target="../media/image2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.png" Type="http://schemas.openxmlformats.org/officeDocument/2006/relationships/image"/><Relationship Id="rId2" Target="../media/image7.pn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5.png" Type="http://schemas.openxmlformats.org/officeDocument/2006/relationships/image"/><Relationship Id="rId6" Target="../media/image6.svg" Type="http://schemas.openxmlformats.org/officeDocument/2006/relationships/image"/><Relationship Id="rId7" Target="../media/image12.jpeg" Type="http://schemas.openxmlformats.org/officeDocument/2006/relationships/image"/><Relationship Id="rId8" Target="../media/image13.jpeg" Type="http://schemas.openxmlformats.org/officeDocument/2006/relationships/image"/><Relationship Id="rId9" Target="../media/image14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16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5.png" Type="http://schemas.openxmlformats.org/officeDocument/2006/relationships/image"/><Relationship Id="rId6" Target="../media/image6.svg" Type="http://schemas.openxmlformats.org/officeDocument/2006/relationships/image"/><Relationship Id="rId7" Target="../media/image17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5.png" Type="http://schemas.openxmlformats.org/officeDocument/2006/relationships/image"/><Relationship Id="rId6" Target="../media/image6.svg" Type="http://schemas.openxmlformats.org/officeDocument/2006/relationships/image"/><Relationship Id="rId7" Target="../media/image18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19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19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19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20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1194B">
                <a:alpha val="100000"/>
              </a:srgbClr>
            </a:gs>
            <a:gs pos="100000">
              <a:srgbClr val="030117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4182573" cy="10287000"/>
            <a:chOff x="0" y="0"/>
            <a:chExt cx="1101583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01583" cy="2709333"/>
            </a:xfrm>
            <a:custGeom>
              <a:avLst/>
              <a:gdLst/>
              <a:ahLst/>
              <a:cxnLst/>
              <a:rect r="r" b="b" t="t" l="l"/>
              <a:pathLst>
                <a:path h="2709333" w="1101583">
                  <a:moveTo>
                    <a:pt x="0" y="0"/>
                  </a:moveTo>
                  <a:lnTo>
                    <a:pt x="1101583" y="0"/>
                  </a:lnTo>
                  <a:lnTo>
                    <a:pt x="1101583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true">
              <a:gsLst>
                <a:gs pos="0">
                  <a:srgbClr val="2CEEFF">
                    <a:alpha val="100000"/>
                  </a:srgbClr>
                </a:gs>
                <a:gs pos="100000">
                  <a:srgbClr val="0039A6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101583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-390247" y="1860559"/>
            <a:ext cx="9145640" cy="6984983"/>
          </a:xfrm>
          <a:custGeom>
            <a:avLst/>
            <a:gdLst/>
            <a:ahLst/>
            <a:cxnLst/>
            <a:rect r="r" b="b" t="t" l="l"/>
            <a:pathLst>
              <a:path h="6984983" w="9145640">
                <a:moveTo>
                  <a:pt x="0" y="0"/>
                </a:moveTo>
                <a:lnTo>
                  <a:pt x="9145640" y="0"/>
                </a:lnTo>
                <a:lnTo>
                  <a:pt x="9145640" y="6984982"/>
                </a:lnTo>
                <a:lnTo>
                  <a:pt x="0" y="698498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0" y="2078028"/>
            <a:ext cx="8528306" cy="4624806"/>
            <a:chOff x="0" y="0"/>
            <a:chExt cx="11371075" cy="6166408"/>
          </a:xfrm>
        </p:grpSpPr>
        <p:pic>
          <p:nvPicPr>
            <p:cNvPr name="Picture 7" id="7"/>
            <p:cNvPicPr>
              <a:picLocks noChangeAspect="true"/>
            </p:cNvPicPr>
            <p:nvPr/>
          </p:nvPicPr>
          <p:blipFill>
            <a:blip r:embed="rId3"/>
            <a:srcRect l="1363" t="0" r="1363" b="0"/>
            <a:stretch>
              <a:fillRect/>
            </a:stretch>
          </p:blipFill>
          <p:spPr>
            <a:xfrm flipH="false" flipV="false">
              <a:off x="0" y="0"/>
              <a:ext cx="11371075" cy="6166408"/>
            </a:xfrm>
            <a:prstGeom prst="rect">
              <a:avLst/>
            </a:prstGeom>
          </p:spPr>
        </p:pic>
      </p:grpSp>
      <p:sp>
        <p:nvSpPr>
          <p:cNvPr name="Freeform 8" id="8"/>
          <p:cNvSpPr/>
          <p:nvPr/>
        </p:nvSpPr>
        <p:spPr>
          <a:xfrm flipH="false" flipV="false" rot="0">
            <a:off x="2873855" y="3250382"/>
            <a:ext cx="2617437" cy="2656070"/>
          </a:xfrm>
          <a:custGeom>
            <a:avLst/>
            <a:gdLst/>
            <a:ahLst/>
            <a:cxnLst/>
            <a:rect r="r" b="b" t="t" l="l"/>
            <a:pathLst>
              <a:path h="2656070" w="2617437">
                <a:moveTo>
                  <a:pt x="0" y="0"/>
                </a:moveTo>
                <a:lnTo>
                  <a:pt x="2617437" y="0"/>
                </a:lnTo>
                <a:lnTo>
                  <a:pt x="2617437" y="2656070"/>
                </a:lnTo>
                <a:lnTo>
                  <a:pt x="0" y="26560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3803136" y="3923517"/>
            <a:ext cx="758874" cy="1028031"/>
          </a:xfrm>
          <a:custGeom>
            <a:avLst/>
            <a:gdLst/>
            <a:ahLst/>
            <a:cxnLst/>
            <a:rect r="r" b="b" t="t" l="l"/>
            <a:pathLst>
              <a:path h="1028031" w="758874">
                <a:moveTo>
                  <a:pt x="0" y="0"/>
                </a:moveTo>
                <a:lnTo>
                  <a:pt x="758874" y="0"/>
                </a:lnTo>
                <a:lnTo>
                  <a:pt x="758874" y="1028031"/>
                </a:lnTo>
                <a:lnTo>
                  <a:pt x="0" y="102803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0492764" y="209550"/>
            <a:ext cx="10287000" cy="10287000"/>
          </a:xfrm>
          <a:custGeom>
            <a:avLst/>
            <a:gdLst/>
            <a:ahLst/>
            <a:cxnLst/>
            <a:rect r="r" b="b" t="t" l="l"/>
            <a:pathLst>
              <a:path h="10287000" w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17000"/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552392" y="453924"/>
            <a:ext cx="358281" cy="363569"/>
          </a:xfrm>
          <a:custGeom>
            <a:avLst/>
            <a:gdLst/>
            <a:ahLst/>
            <a:cxnLst/>
            <a:rect r="r" b="b" t="t" l="l"/>
            <a:pathLst>
              <a:path h="363569" w="358281">
                <a:moveTo>
                  <a:pt x="0" y="0"/>
                </a:moveTo>
                <a:lnTo>
                  <a:pt x="358281" y="0"/>
                </a:lnTo>
                <a:lnTo>
                  <a:pt x="358281" y="363570"/>
                </a:lnTo>
                <a:lnTo>
                  <a:pt x="0" y="36357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679594" y="546065"/>
            <a:ext cx="103876" cy="140719"/>
          </a:xfrm>
          <a:custGeom>
            <a:avLst/>
            <a:gdLst/>
            <a:ahLst/>
            <a:cxnLst/>
            <a:rect r="r" b="b" t="t" l="l"/>
            <a:pathLst>
              <a:path h="140719" w="103876">
                <a:moveTo>
                  <a:pt x="0" y="0"/>
                </a:moveTo>
                <a:lnTo>
                  <a:pt x="103877" y="0"/>
                </a:lnTo>
                <a:lnTo>
                  <a:pt x="103877" y="140719"/>
                </a:lnTo>
                <a:lnTo>
                  <a:pt x="0" y="14071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17742214" y="7517955"/>
            <a:ext cx="47625" cy="1740345"/>
            <a:chOff x="0" y="0"/>
            <a:chExt cx="12543" cy="458362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2543" cy="458362"/>
            </a:xfrm>
            <a:custGeom>
              <a:avLst/>
              <a:gdLst/>
              <a:ahLst/>
              <a:cxnLst/>
              <a:rect r="r" b="b" t="t" l="l"/>
              <a:pathLst>
                <a:path h="458362" w="12543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true">
              <a:gsLst>
                <a:gs pos="0">
                  <a:srgbClr val="2CEEFF">
                    <a:alpha val="100000"/>
                  </a:srgbClr>
                </a:gs>
                <a:gs pos="100000">
                  <a:srgbClr val="0039A6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10841368" y="228600"/>
            <a:ext cx="6637984" cy="990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600"/>
              </a:lnSpc>
            </a:pPr>
            <a:r>
              <a:rPr lang="en-US" sz="13109">
                <a:solidFill>
                  <a:srgbClr val="29E2F9"/>
                </a:solidFill>
                <a:latin typeface="Anton"/>
                <a:ea typeface="Anton"/>
                <a:cs typeface="Anton"/>
                <a:sym typeface="Anton"/>
              </a:rPr>
              <a:t>BUILDING AND SECURING A SMALL NETWORK</a:t>
            </a:r>
          </a:p>
        </p:txBody>
      </p:sp>
      <p:sp>
        <p:nvSpPr>
          <p:cNvPr name="AutoShape 17" id="17"/>
          <p:cNvSpPr/>
          <p:nvPr/>
        </p:nvSpPr>
        <p:spPr>
          <a:xfrm>
            <a:off x="13849234" y="7182124"/>
            <a:ext cx="2110658" cy="0"/>
          </a:xfrm>
          <a:prstGeom prst="line">
            <a:avLst/>
          </a:prstGeom>
          <a:ln cap="flat" w="38100">
            <a:gradFill>
              <a:gsLst>
                <a:gs pos="0">
                  <a:srgbClr val="2CEEFF">
                    <a:alpha val="100000"/>
                  </a:srgbClr>
                </a:gs>
                <a:gs pos="100000">
                  <a:srgbClr val="0039A6">
                    <a:alpha val="100000"/>
                  </a:srgbClr>
                </a:gs>
              </a:gsLst>
              <a:lin ang="2700000"/>
            </a:gradFill>
            <a:prstDash val="solid"/>
            <a:headEnd type="none" len="sm" w="sm"/>
            <a:tailEnd type="none" len="sm" w="sm"/>
          </a:ln>
        </p:spPr>
      </p:sp>
      <p:sp>
        <p:nvSpPr>
          <p:cNvPr name="TextBox 18" id="18"/>
          <p:cNvSpPr txBox="true"/>
          <p:nvPr/>
        </p:nvSpPr>
        <p:spPr>
          <a:xfrm rot="0">
            <a:off x="17492295" y="9568113"/>
            <a:ext cx="547464" cy="2405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b="true" sz="14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01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4264153" y="9107029"/>
            <a:ext cx="6310515" cy="10191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9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Supervisor: Eng. Khaled Abd Rabo</a:t>
            </a:r>
          </a:p>
          <a:p>
            <a:pPr algn="l">
              <a:lnSpc>
                <a:spcPts val="419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1194B">
                <a:alpha val="100000"/>
              </a:srgbClr>
            </a:gs>
            <a:gs pos="100000">
              <a:srgbClr val="030117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52392" y="453924"/>
            <a:ext cx="358281" cy="363569"/>
          </a:xfrm>
          <a:custGeom>
            <a:avLst/>
            <a:gdLst/>
            <a:ahLst/>
            <a:cxnLst/>
            <a:rect r="r" b="b" t="t" l="l"/>
            <a:pathLst>
              <a:path h="363569" w="358281">
                <a:moveTo>
                  <a:pt x="0" y="0"/>
                </a:moveTo>
                <a:lnTo>
                  <a:pt x="358281" y="0"/>
                </a:lnTo>
                <a:lnTo>
                  <a:pt x="358281" y="363570"/>
                </a:lnTo>
                <a:lnTo>
                  <a:pt x="0" y="3635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79594" y="546065"/>
            <a:ext cx="103876" cy="140719"/>
          </a:xfrm>
          <a:custGeom>
            <a:avLst/>
            <a:gdLst/>
            <a:ahLst/>
            <a:cxnLst/>
            <a:rect r="r" b="b" t="t" l="l"/>
            <a:pathLst>
              <a:path h="140719" w="103876">
                <a:moveTo>
                  <a:pt x="0" y="0"/>
                </a:moveTo>
                <a:lnTo>
                  <a:pt x="103877" y="0"/>
                </a:lnTo>
                <a:lnTo>
                  <a:pt x="103877" y="140719"/>
                </a:lnTo>
                <a:lnTo>
                  <a:pt x="0" y="14071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7742214" y="7517955"/>
            <a:ext cx="47625" cy="1740345"/>
            <a:chOff x="0" y="0"/>
            <a:chExt cx="12543" cy="45836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2543" cy="458362"/>
            </a:xfrm>
            <a:custGeom>
              <a:avLst/>
              <a:gdLst/>
              <a:ahLst/>
              <a:cxnLst/>
              <a:rect r="r" b="b" t="t" l="l"/>
              <a:pathLst>
                <a:path h="458362" w="12543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true">
              <a:gsLst>
                <a:gs pos="0">
                  <a:srgbClr val="2CEEFF">
                    <a:alpha val="100000"/>
                  </a:srgbClr>
                </a:gs>
                <a:gs pos="100000">
                  <a:srgbClr val="0039A6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7492295" y="9568113"/>
            <a:ext cx="547464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b="true" sz="14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10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1656546" y="2695051"/>
            <a:ext cx="5868975" cy="6641257"/>
            <a:chOff x="0" y="0"/>
            <a:chExt cx="687201" cy="77762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87201" cy="777628"/>
            </a:xfrm>
            <a:custGeom>
              <a:avLst/>
              <a:gdLst/>
              <a:ahLst/>
              <a:cxnLst/>
              <a:rect r="r" b="b" t="t" l="l"/>
              <a:pathLst>
                <a:path h="777628" w="687201">
                  <a:moveTo>
                    <a:pt x="0" y="0"/>
                  </a:moveTo>
                  <a:lnTo>
                    <a:pt x="687201" y="0"/>
                  </a:lnTo>
                  <a:lnTo>
                    <a:pt x="687201" y="777628"/>
                  </a:lnTo>
                  <a:lnTo>
                    <a:pt x="0" y="777628"/>
                  </a:lnTo>
                  <a:close/>
                </a:path>
              </a:pathLst>
            </a:custGeom>
            <a:blipFill>
              <a:blip r:embed="rId6"/>
              <a:stretch>
                <a:fillRect l="-44298" t="0" r="-44298" b="0"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name="TextBox 10" id="10"/>
          <p:cNvSpPr txBox="true"/>
          <p:nvPr/>
        </p:nvSpPr>
        <p:spPr>
          <a:xfrm rot="0">
            <a:off x="731533" y="3398442"/>
            <a:ext cx="6268284" cy="5640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710948" indent="-355474" lvl="1">
              <a:lnSpc>
                <a:spcPts val="4610"/>
              </a:lnSpc>
              <a:buFont typeface="Arial"/>
              <a:buChar char="•"/>
            </a:pPr>
            <a:r>
              <a:rPr lang="en-US" sz="3292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Implementing Port Security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722556" y="3967427"/>
            <a:ext cx="6375063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</a:p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1. Shutting Down Unused Ports.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51206" y="5674703"/>
            <a:ext cx="9879000" cy="495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2. Mitigating MAC Address Table Overflow Attacks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077254" y="6776471"/>
            <a:ext cx="4428292" cy="4813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04515" indent="-302257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Enabling Port Security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95613" y="1505061"/>
            <a:ext cx="7287696" cy="1384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Phase - 3 (Security Measures)</a:t>
            </a:r>
          </a:p>
          <a:p>
            <a:pPr algn="ctr">
              <a:lnSpc>
                <a:spcPts val="559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1194B">
                <a:alpha val="100000"/>
              </a:srgbClr>
            </a:gs>
            <a:gs pos="100000">
              <a:srgbClr val="030117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52392" y="453924"/>
            <a:ext cx="358281" cy="363569"/>
          </a:xfrm>
          <a:custGeom>
            <a:avLst/>
            <a:gdLst/>
            <a:ahLst/>
            <a:cxnLst/>
            <a:rect r="r" b="b" t="t" l="l"/>
            <a:pathLst>
              <a:path h="363569" w="358281">
                <a:moveTo>
                  <a:pt x="0" y="0"/>
                </a:moveTo>
                <a:lnTo>
                  <a:pt x="358281" y="0"/>
                </a:lnTo>
                <a:lnTo>
                  <a:pt x="358281" y="363570"/>
                </a:lnTo>
                <a:lnTo>
                  <a:pt x="0" y="3635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79594" y="546065"/>
            <a:ext cx="103876" cy="140719"/>
          </a:xfrm>
          <a:custGeom>
            <a:avLst/>
            <a:gdLst/>
            <a:ahLst/>
            <a:cxnLst/>
            <a:rect r="r" b="b" t="t" l="l"/>
            <a:pathLst>
              <a:path h="140719" w="103876">
                <a:moveTo>
                  <a:pt x="0" y="0"/>
                </a:moveTo>
                <a:lnTo>
                  <a:pt x="103877" y="0"/>
                </a:lnTo>
                <a:lnTo>
                  <a:pt x="103877" y="140719"/>
                </a:lnTo>
                <a:lnTo>
                  <a:pt x="0" y="14071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7742214" y="7517955"/>
            <a:ext cx="47625" cy="1740345"/>
            <a:chOff x="0" y="0"/>
            <a:chExt cx="12543" cy="45836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2543" cy="458362"/>
            </a:xfrm>
            <a:custGeom>
              <a:avLst/>
              <a:gdLst/>
              <a:ahLst/>
              <a:cxnLst/>
              <a:rect r="r" b="b" t="t" l="l"/>
              <a:pathLst>
                <a:path h="458362" w="12543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true">
              <a:gsLst>
                <a:gs pos="0">
                  <a:srgbClr val="2CEEFF">
                    <a:alpha val="100000"/>
                  </a:srgbClr>
                </a:gs>
                <a:gs pos="100000">
                  <a:srgbClr val="0039A6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7492295" y="9568113"/>
            <a:ext cx="547464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b="true" sz="14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11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1656546" y="2695051"/>
            <a:ext cx="5868975" cy="6641257"/>
            <a:chOff x="0" y="0"/>
            <a:chExt cx="687201" cy="77762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87201" cy="777628"/>
            </a:xfrm>
            <a:custGeom>
              <a:avLst/>
              <a:gdLst/>
              <a:ahLst/>
              <a:cxnLst/>
              <a:rect r="r" b="b" t="t" l="l"/>
              <a:pathLst>
                <a:path h="777628" w="687201">
                  <a:moveTo>
                    <a:pt x="0" y="0"/>
                  </a:moveTo>
                  <a:lnTo>
                    <a:pt x="687201" y="0"/>
                  </a:lnTo>
                  <a:lnTo>
                    <a:pt x="687201" y="777628"/>
                  </a:lnTo>
                  <a:lnTo>
                    <a:pt x="0" y="777628"/>
                  </a:lnTo>
                  <a:close/>
                </a:path>
              </a:pathLst>
            </a:custGeom>
            <a:blipFill>
              <a:blip r:embed="rId6"/>
              <a:stretch>
                <a:fillRect l="-44298" t="0" r="-44298" b="0"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name="TextBox 10" id="10"/>
          <p:cNvSpPr txBox="true"/>
          <p:nvPr/>
        </p:nvSpPr>
        <p:spPr>
          <a:xfrm rot="0">
            <a:off x="332263" y="1601080"/>
            <a:ext cx="11170754" cy="12065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9"/>
              </a:lnSpc>
              <a:spcBef>
                <a:spcPct val="0"/>
              </a:spcBef>
            </a:pPr>
            <a:r>
              <a:rPr lang="en-US" sz="34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2. Mitigating MAC Address Table Overflow Attacks (continue)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3314477"/>
            <a:ext cx="10474317" cy="495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47694" indent="-323847" lvl="1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Setting the max. number of secure MAC address to 1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4286028"/>
            <a:ext cx="10823423" cy="10191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694" indent="-323847" lvl="1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Configuring the learning process for the MAC address to sticky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5810029"/>
            <a:ext cx="9983034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698" indent="-323849" lvl="1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Setting the Port Security Violation Mode to restrict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1194B">
                <a:alpha val="100000"/>
              </a:srgbClr>
            </a:gs>
            <a:gs pos="100000">
              <a:srgbClr val="030117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860459" y="0"/>
            <a:ext cx="10287000" cy="10287000"/>
          </a:xfrm>
          <a:custGeom>
            <a:avLst/>
            <a:gdLst/>
            <a:ahLst/>
            <a:cxnLst/>
            <a:rect r="r" b="b" t="t" l="l"/>
            <a:pathLst>
              <a:path h="10287000" w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7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52392" y="453924"/>
            <a:ext cx="358281" cy="363569"/>
          </a:xfrm>
          <a:custGeom>
            <a:avLst/>
            <a:gdLst/>
            <a:ahLst/>
            <a:cxnLst/>
            <a:rect r="r" b="b" t="t" l="l"/>
            <a:pathLst>
              <a:path h="363569" w="358281">
                <a:moveTo>
                  <a:pt x="0" y="0"/>
                </a:moveTo>
                <a:lnTo>
                  <a:pt x="358281" y="0"/>
                </a:lnTo>
                <a:lnTo>
                  <a:pt x="358281" y="363570"/>
                </a:lnTo>
                <a:lnTo>
                  <a:pt x="0" y="3635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79594" y="546065"/>
            <a:ext cx="103876" cy="140719"/>
          </a:xfrm>
          <a:custGeom>
            <a:avLst/>
            <a:gdLst/>
            <a:ahLst/>
            <a:cxnLst/>
            <a:rect r="r" b="b" t="t" l="l"/>
            <a:pathLst>
              <a:path h="140719" w="103876">
                <a:moveTo>
                  <a:pt x="0" y="0"/>
                </a:moveTo>
                <a:lnTo>
                  <a:pt x="103877" y="0"/>
                </a:lnTo>
                <a:lnTo>
                  <a:pt x="103877" y="140719"/>
                </a:lnTo>
                <a:lnTo>
                  <a:pt x="0" y="14071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7742214" y="7517955"/>
            <a:ext cx="47625" cy="1740345"/>
            <a:chOff x="0" y="0"/>
            <a:chExt cx="12543" cy="45836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543" cy="458362"/>
            </a:xfrm>
            <a:custGeom>
              <a:avLst/>
              <a:gdLst/>
              <a:ahLst/>
              <a:cxnLst/>
              <a:rect r="r" b="b" t="t" l="l"/>
              <a:pathLst>
                <a:path h="458362" w="12543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true">
              <a:gsLst>
                <a:gs pos="0">
                  <a:srgbClr val="2CEEFF">
                    <a:alpha val="100000"/>
                  </a:srgbClr>
                </a:gs>
                <a:gs pos="100000">
                  <a:srgbClr val="0039A6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7672156" y="9875355"/>
            <a:ext cx="547464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b="true" sz="14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12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66741" y="4234787"/>
            <a:ext cx="3988936" cy="3988936"/>
            <a:chOff x="0" y="0"/>
            <a:chExt cx="1354667" cy="135466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354667" cy="1354667"/>
            </a:xfrm>
            <a:custGeom>
              <a:avLst/>
              <a:gdLst/>
              <a:ahLst/>
              <a:cxnLst/>
              <a:rect r="r" b="b" t="t" l="l"/>
              <a:pathLst>
                <a:path h="1354667" w="1354667">
                  <a:moveTo>
                    <a:pt x="0" y="0"/>
                  </a:moveTo>
                  <a:lnTo>
                    <a:pt x="1354667" y="0"/>
                  </a:lnTo>
                  <a:lnTo>
                    <a:pt x="1354667" y="1354667"/>
                  </a:lnTo>
                  <a:lnTo>
                    <a:pt x="0" y="1354667"/>
                  </a:lnTo>
                  <a:close/>
                </a:path>
              </a:pathLst>
            </a:custGeom>
            <a:gradFill rotWithShape="true">
              <a:gsLst>
                <a:gs pos="0">
                  <a:srgbClr val="2CEEFF">
                    <a:alpha val="100000"/>
                  </a:srgbClr>
                </a:gs>
                <a:gs pos="100000">
                  <a:srgbClr val="0039A6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28575"/>
              <a:ext cx="1354667" cy="13832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7078593" y="156942"/>
            <a:ext cx="7468289" cy="1970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35"/>
              </a:lnSpc>
            </a:pPr>
            <a:r>
              <a:rPr lang="en-US" sz="6500">
                <a:solidFill>
                  <a:srgbClr val="29E2F9"/>
                </a:solidFill>
                <a:latin typeface="Anton"/>
                <a:ea typeface="Anton"/>
                <a:cs typeface="Anton"/>
                <a:sym typeface="Anton"/>
              </a:rPr>
              <a:t>SECURITY MEASURES</a:t>
            </a:r>
          </a:p>
          <a:p>
            <a:pPr algn="l">
              <a:lnSpc>
                <a:spcPts val="7735"/>
              </a:lnSpc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7058514" y="1906225"/>
            <a:ext cx="10887373" cy="67151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01"/>
              </a:lnSpc>
            </a:pPr>
            <a:r>
              <a:rPr lang="en-US" sz="3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1.Access control:</a:t>
            </a:r>
          </a:p>
          <a:p>
            <a:pPr algn="just" marL="647859" indent="-323929" lvl="1">
              <a:lnSpc>
                <a:spcPts val="4201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Inbound and Outbound Rules: Define rules to control traffic based on IP addresses, ports, and protocols.</a:t>
            </a:r>
          </a:p>
          <a:p>
            <a:pPr algn="just" marL="647859" indent="-323929" lvl="1">
              <a:lnSpc>
                <a:spcPts val="4201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Access Control Lists (ACLs): Restrict access to sensitive segments.</a:t>
            </a:r>
          </a:p>
          <a:p>
            <a:pPr algn="l">
              <a:lnSpc>
                <a:spcPts val="3081"/>
              </a:lnSpc>
            </a:pPr>
          </a:p>
          <a:p>
            <a:pPr algn="l">
              <a:lnSpc>
                <a:spcPts val="4901"/>
              </a:lnSpc>
            </a:pPr>
            <a:r>
              <a:rPr lang="en-US" sz="3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2.Network Segmentation:</a:t>
            </a:r>
          </a:p>
          <a:p>
            <a:pPr algn="l" marL="647859" indent="-323929" lvl="1">
              <a:lnSpc>
                <a:spcPts val="4201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VLANs: Use VLANs to separate different network segments.</a:t>
            </a:r>
          </a:p>
          <a:p>
            <a:pPr algn="l" marL="647859" indent="-323929" lvl="1">
              <a:lnSpc>
                <a:spcPts val="4201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Inter-VLAN Routing: Control traffic between VLANs using  router-on-a-stick method.</a:t>
            </a:r>
          </a:p>
          <a:p>
            <a:pPr algn="l">
              <a:lnSpc>
                <a:spcPts val="3081"/>
              </a:lnSpc>
            </a:pPr>
            <a:r>
              <a:rPr lang="en-US" sz="2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   </a:t>
            </a:r>
          </a:p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</a:p>
        </p:txBody>
      </p:sp>
      <p:grpSp>
        <p:nvGrpSpPr>
          <p:cNvPr name="Group 14" id="14"/>
          <p:cNvGrpSpPr>
            <a:grpSpLocks noChangeAspect="true"/>
          </p:cNvGrpSpPr>
          <p:nvPr/>
        </p:nvGrpSpPr>
        <p:grpSpPr>
          <a:xfrm rot="0">
            <a:off x="166741" y="1569045"/>
            <a:ext cx="6654678" cy="6654678"/>
            <a:chOff x="0" y="0"/>
            <a:chExt cx="14840029" cy="14840029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-366471" y="-11891"/>
              <a:ext cx="15572971" cy="14863810"/>
            </a:xfrm>
            <a:custGeom>
              <a:avLst/>
              <a:gdLst/>
              <a:ahLst/>
              <a:cxnLst/>
              <a:rect r="r" b="b" t="t" l="l"/>
              <a:pathLst>
                <a:path h="14863810" w="15572971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68F8FF">
                    <a:alpha val="100000"/>
                  </a:srgbClr>
                </a:gs>
                <a:gs pos="100000">
                  <a:srgbClr val="4612B6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-156193" y="188812"/>
              <a:ext cx="15152415" cy="14462405"/>
            </a:xfrm>
            <a:custGeom>
              <a:avLst/>
              <a:gdLst/>
              <a:ahLst/>
              <a:cxnLst/>
              <a:rect r="r" b="b" t="t" l="l"/>
              <a:pathLst>
                <a:path h="14462405" w="1515241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223301" y="551024"/>
              <a:ext cx="14393427" cy="13737979"/>
            </a:xfrm>
            <a:custGeom>
              <a:avLst/>
              <a:gdLst/>
              <a:ahLst/>
              <a:cxnLst/>
              <a:rect r="r" b="b" t="t" l="l"/>
              <a:pathLst>
                <a:path h="13737979" w="14393427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7"/>
              <a:stretch>
                <a:fillRect l="-24665" t="0" r="-24665" b="0"/>
              </a:stretch>
            </a:blipFill>
          </p:spPr>
        </p:sp>
      </p:grpSp>
      <p:sp>
        <p:nvSpPr>
          <p:cNvPr name="Freeform 18" id="18"/>
          <p:cNvSpPr/>
          <p:nvPr/>
        </p:nvSpPr>
        <p:spPr>
          <a:xfrm flipH="false" flipV="false" rot="0">
            <a:off x="4453922" y="5297121"/>
            <a:ext cx="1209456" cy="1238735"/>
          </a:xfrm>
          <a:custGeom>
            <a:avLst/>
            <a:gdLst/>
            <a:ahLst/>
            <a:cxnLst/>
            <a:rect r="r" b="b" t="t" l="l"/>
            <a:pathLst>
              <a:path h="1238735" w="1209456">
                <a:moveTo>
                  <a:pt x="0" y="0"/>
                </a:moveTo>
                <a:lnTo>
                  <a:pt x="1209456" y="0"/>
                </a:lnTo>
                <a:lnTo>
                  <a:pt x="1209456" y="1238735"/>
                </a:lnTo>
                <a:lnTo>
                  <a:pt x="0" y="123873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31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1194B">
                <a:alpha val="100000"/>
              </a:srgbClr>
            </a:gs>
            <a:gs pos="100000">
              <a:srgbClr val="030117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821418" y="675967"/>
            <a:ext cx="11332702" cy="67278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01"/>
              </a:lnSpc>
            </a:pPr>
            <a:r>
              <a:rPr lang="en-US" sz="3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</a:p>
          <a:p>
            <a:pPr algn="l">
              <a:lnSpc>
                <a:spcPts val="4901"/>
              </a:lnSpc>
            </a:pPr>
          </a:p>
          <a:p>
            <a:pPr algn="l">
              <a:lnSpc>
                <a:spcPts val="4901"/>
              </a:lnSpc>
            </a:pPr>
            <a:r>
              <a:rPr lang="en-US" sz="3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3.Implemented features that considers security</a:t>
            </a:r>
          </a:p>
          <a:p>
            <a:pPr algn="l">
              <a:lnSpc>
                <a:spcPts val="4901"/>
              </a:lnSpc>
            </a:pPr>
          </a:p>
          <a:p>
            <a:pPr algn="just" marL="647859" indent="-323929" lvl="1">
              <a:lnSpc>
                <a:spcPts val="4201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Using enable secret instead of enable password for more secure password by using md5 hashing algorithm.</a:t>
            </a:r>
          </a:p>
          <a:p>
            <a:pPr algn="just">
              <a:lnSpc>
                <a:spcPts val="4201"/>
              </a:lnSpc>
            </a:pPr>
          </a:p>
          <a:p>
            <a:pPr algn="just" marL="647859" indent="-323929" lvl="1">
              <a:lnSpc>
                <a:spcPts val="4201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Changing the default native &amp; management VLANs from VLAN 1 to be VLAN 99 (Management) and VLAN 100 (Native).</a:t>
            </a:r>
          </a:p>
          <a:p>
            <a:pPr algn="just" marL="647859" indent="-323929" lvl="1">
              <a:lnSpc>
                <a:spcPts val="4201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Using SSH version 2 instead of the legacy version 1.</a:t>
            </a:r>
          </a:p>
          <a:p>
            <a:pPr algn="just">
              <a:lnSpc>
                <a:spcPts val="4201"/>
              </a:lnSpc>
            </a:pPr>
          </a:p>
        </p:txBody>
      </p:sp>
      <p:grpSp>
        <p:nvGrpSpPr>
          <p:cNvPr name="Group 3" id="3"/>
          <p:cNvGrpSpPr/>
          <p:nvPr/>
        </p:nvGrpSpPr>
        <p:grpSpPr>
          <a:xfrm rot="0">
            <a:off x="166741" y="4234787"/>
            <a:ext cx="3988936" cy="3988936"/>
            <a:chOff x="0" y="0"/>
            <a:chExt cx="1354667" cy="135466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354667" cy="1354667"/>
            </a:xfrm>
            <a:custGeom>
              <a:avLst/>
              <a:gdLst/>
              <a:ahLst/>
              <a:cxnLst/>
              <a:rect r="r" b="b" t="t" l="l"/>
              <a:pathLst>
                <a:path h="1354667" w="1354667">
                  <a:moveTo>
                    <a:pt x="0" y="0"/>
                  </a:moveTo>
                  <a:lnTo>
                    <a:pt x="1354667" y="0"/>
                  </a:lnTo>
                  <a:lnTo>
                    <a:pt x="1354667" y="1354667"/>
                  </a:lnTo>
                  <a:lnTo>
                    <a:pt x="0" y="1354667"/>
                  </a:lnTo>
                  <a:close/>
                </a:path>
              </a:pathLst>
            </a:custGeom>
            <a:gradFill rotWithShape="true">
              <a:gsLst>
                <a:gs pos="0">
                  <a:srgbClr val="2CEEFF">
                    <a:alpha val="100000"/>
                  </a:srgbClr>
                </a:gs>
                <a:gs pos="100000">
                  <a:srgbClr val="0039A6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1354667" cy="13832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66741" y="1569045"/>
            <a:ext cx="6654678" cy="6654678"/>
            <a:chOff x="0" y="0"/>
            <a:chExt cx="14840029" cy="1484002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-366471" y="-11891"/>
              <a:ext cx="15572971" cy="14863810"/>
            </a:xfrm>
            <a:custGeom>
              <a:avLst/>
              <a:gdLst/>
              <a:ahLst/>
              <a:cxnLst/>
              <a:rect r="r" b="b" t="t" l="l"/>
              <a:pathLst>
                <a:path h="14863810" w="15572971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68F8FF">
                    <a:alpha val="100000"/>
                  </a:srgbClr>
                </a:gs>
                <a:gs pos="100000">
                  <a:srgbClr val="4612B6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-156193" y="188812"/>
              <a:ext cx="15152415" cy="14462405"/>
            </a:xfrm>
            <a:custGeom>
              <a:avLst/>
              <a:gdLst/>
              <a:ahLst/>
              <a:cxnLst/>
              <a:rect r="r" b="b" t="t" l="l"/>
              <a:pathLst>
                <a:path h="14462405" w="1515241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223301" y="551024"/>
              <a:ext cx="14393427" cy="13737979"/>
            </a:xfrm>
            <a:custGeom>
              <a:avLst/>
              <a:gdLst/>
              <a:ahLst/>
              <a:cxnLst/>
              <a:rect r="r" b="b" t="t" l="l"/>
              <a:pathLst>
                <a:path h="13737979" w="14393427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2"/>
              <a:stretch>
                <a:fillRect l="-24665" t="0" r="-24665" b="0"/>
              </a:stretch>
            </a:blip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4453922" y="5297121"/>
            <a:ext cx="1209456" cy="1238735"/>
          </a:xfrm>
          <a:custGeom>
            <a:avLst/>
            <a:gdLst/>
            <a:ahLst/>
            <a:cxnLst/>
            <a:rect r="r" b="b" t="t" l="l"/>
            <a:pathLst>
              <a:path h="1238735" w="1209456">
                <a:moveTo>
                  <a:pt x="0" y="0"/>
                </a:moveTo>
                <a:lnTo>
                  <a:pt x="1209456" y="0"/>
                </a:lnTo>
                <a:lnTo>
                  <a:pt x="1209456" y="1238735"/>
                </a:lnTo>
                <a:lnTo>
                  <a:pt x="0" y="12387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1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7492295" y="9568113"/>
            <a:ext cx="547464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b="true" sz="14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13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1194B">
                <a:alpha val="100000"/>
              </a:srgbClr>
            </a:gs>
            <a:gs pos="100000">
              <a:srgbClr val="030117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707057" y="1338226"/>
            <a:ext cx="11332702" cy="64706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01"/>
              </a:lnSpc>
            </a:pPr>
            <a:r>
              <a:rPr lang="en-US" sz="3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3.Implemented features that considers security</a:t>
            </a:r>
          </a:p>
          <a:p>
            <a:pPr algn="just">
              <a:lnSpc>
                <a:spcPts val="4201"/>
              </a:lnSpc>
            </a:pPr>
          </a:p>
          <a:p>
            <a:pPr algn="just">
              <a:lnSpc>
                <a:spcPts val="4201"/>
              </a:lnSpc>
            </a:pPr>
          </a:p>
          <a:p>
            <a:pPr algn="just" marL="647859" indent="-323929" lvl="1">
              <a:lnSpc>
                <a:spcPts val="4201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Using a large modulus space with a 2048 bits when generating the RSA keys for SSH communication encryption.</a:t>
            </a:r>
          </a:p>
          <a:p>
            <a:pPr algn="just">
              <a:lnSpc>
                <a:spcPts val="4201"/>
              </a:lnSpc>
            </a:pPr>
          </a:p>
          <a:p>
            <a:pPr algn="just" marL="647859" indent="-323929" lvl="1">
              <a:lnSpc>
                <a:spcPts val="4201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Setting a password policy that restricts using a password length of min. size of 12 characters when configuring the network devices.</a:t>
            </a:r>
          </a:p>
          <a:p>
            <a:pPr algn="just">
              <a:lnSpc>
                <a:spcPts val="4201"/>
              </a:lnSpc>
            </a:pPr>
          </a:p>
          <a:p>
            <a:pPr algn="just" marL="647859" indent="-323929" lvl="1">
              <a:lnSpc>
                <a:spcPts val="4201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Allowing VTY logins for two minutes if three failed login attempts occur within 60 seconds.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66741" y="4234787"/>
            <a:ext cx="3988936" cy="3988936"/>
            <a:chOff x="0" y="0"/>
            <a:chExt cx="1354667" cy="135466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354667" cy="1354667"/>
            </a:xfrm>
            <a:custGeom>
              <a:avLst/>
              <a:gdLst/>
              <a:ahLst/>
              <a:cxnLst/>
              <a:rect r="r" b="b" t="t" l="l"/>
              <a:pathLst>
                <a:path h="1354667" w="1354667">
                  <a:moveTo>
                    <a:pt x="0" y="0"/>
                  </a:moveTo>
                  <a:lnTo>
                    <a:pt x="1354667" y="0"/>
                  </a:lnTo>
                  <a:lnTo>
                    <a:pt x="1354667" y="1354667"/>
                  </a:lnTo>
                  <a:lnTo>
                    <a:pt x="0" y="1354667"/>
                  </a:lnTo>
                  <a:close/>
                </a:path>
              </a:pathLst>
            </a:custGeom>
            <a:gradFill rotWithShape="true">
              <a:gsLst>
                <a:gs pos="0">
                  <a:srgbClr val="2CEEFF">
                    <a:alpha val="100000"/>
                  </a:srgbClr>
                </a:gs>
                <a:gs pos="100000">
                  <a:srgbClr val="0039A6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1354667" cy="13832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66741" y="1569045"/>
            <a:ext cx="6654678" cy="6654678"/>
            <a:chOff x="0" y="0"/>
            <a:chExt cx="14840029" cy="1484002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-366471" y="-11891"/>
              <a:ext cx="15572971" cy="14863810"/>
            </a:xfrm>
            <a:custGeom>
              <a:avLst/>
              <a:gdLst/>
              <a:ahLst/>
              <a:cxnLst/>
              <a:rect r="r" b="b" t="t" l="l"/>
              <a:pathLst>
                <a:path h="14863810" w="15572971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68F8FF">
                    <a:alpha val="100000"/>
                  </a:srgbClr>
                </a:gs>
                <a:gs pos="100000">
                  <a:srgbClr val="4612B6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-156193" y="188812"/>
              <a:ext cx="15152415" cy="14462405"/>
            </a:xfrm>
            <a:custGeom>
              <a:avLst/>
              <a:gdLst/>
              <a:ahLst/>
              <a:cxnLst/>
              <a:rect r="r" b="b" t="t" l="l"/>
              <a:pathLst>
                <a:path h="14462405" w="1515241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223301" y="551024"/>
              <a:ext cx="14393427" cy="13737979"/>
            </a:xfrm>
            <a:custGeom>
              <a:avLst/>
              <a:gdLst/>
              <a:ahLst/>
              <a:cxnLst/>
              <a:rect r="r" b="b" t="t" l="l"/>
              <a:pathLst>
                <a:path h="13737979" w="14393427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2"/>
              <a:stretch>
                <a:fillRect l="-24665" t="0" r="-24665" b="0"/>
              </a:stretch>
            </a:blip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4453922" y="5297121"/>
            <a:ext cx="1209456" cy="1238735"/>
          </a:xfrm>
          <a:custGeom>
            <a:avLst/>
            <a:gdLst/>
            <a:ahLst/>
            <a:cxnLst/>
            <a:rect r="r" b="b" t="t" l="l"/>
            <a:pathLst>
              <a:path h="1238735" w="1209456">
                <a:moveTo>
                  <a:pt x="0" y="0"/>
                </a:moveTo>
                <a:lnTo>
                  <a:pt x="1209456" y="0"/>
                </a:lnTo>
                <a:lnTo>
                  <a:pt x="1209456" y="1238735"/>
                </a:lnTo>
                <a:lnTo>
                  <a:pt x="0" y="12387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1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7492295" y="9568113"/>
            <a:ext cx="547464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b="true" sz="14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14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1194B">
                <a:alpha val="100000"/>
              </a:srgbClr>
            </a:gs>
            <a:gs pos="100000">
              <a:srgbClr val="030117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671618" y="0"/>
            <a:ext cx="10287000" cy="10287000"/>
          </a:xfrm>
          <a:custGeom>
            <a:avLst/>
            <a:gdLst/>
            <a:ahLst/>
            <a:cxnLst/>
            <a:rect r="r" b="b" t="t" l="l"/>
            <a:pathLst>
              <a:path h="10287000" w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7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52392" y="453924"/>
            <a:ext cx="358281" cy="363569"/>
          </a:xfrm>
          <a:custGeom>
            <a:avLst/>
            <a:gdLst/>
            <a:ahLst/>
            <a:cxnLst/>
            <a:rect r="r" b="b" t="t" l="l"/>
            <a:pathLst>
              <a:path h="363569" w="358281">
                <a:moveTo>
                  <a:pt x="0" y="0"/>
                </a:moveTo>
                <a:lnTo>
                  <a:pt x="358281" y="0"/>
                </a:lnTo>
                <a:lnTo>
                  <a:pt x="358281" y="363570"/>
                </a:lnTo>
                <a:lnTo>
                  <a:pt x="0" y="3635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79594" y="546065"/>
            <a:ext cx="103876" cy="140719"/>
          </a:xfrm>
          <a:custGeom>
            <a:avLst/>
            <a:gdLst/>
            <a:ahLst/>
            <a:cxnLst/>
            <a:rect r="r" b="b" t="t" l="l"/>
            <a:pathLst>
              <a:path h="140719" w="103876">
                <a:moveTo>
                  <a:pt x="0" y="0"/>
                </a:moveTo>
                <a:lnTo>
                  <a:pt x="103877" y="0"/>
                </a:lnTo>
                <a:lnTo>
                  <a:pt x="103877" y="140719"/>
                </a:lnTo>
                <a:lnTo>
                  <a:pt x="0" y="14071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7742214" y="7517955"/>
            <a:ext cx="47625" cy="1740345"/>
            <a:chOff x="0" y="0"/>
            <a:chExt cx="12543" cy="45836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543" cy="458362"/>
            </a:xfrm>
            <a:custGeom>
              <a:avLst/>
              <a:gdLst/>
              <a:ahLst/>
              <a:cxnLst/>
              <a:rect r="r" b="b" t="t" l="l"/>
              <a:pathLst>
                <a:path h="458362" w="12543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true">
              <a:gsLst>
                <a:gs pos="0">
                  <a:srgbClr val="2CEEFF">
                    <a:alpha val="100000"/>
                  </a:srgbClr>
                </a:gs>
                <a:gs pos="100000">
                  <a:srgbClr val="0039A6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7672156" y="9875355"/>
            <a:ext cx="547464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b="true" sz="14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15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66741" y="4234787"/>
            <a:ext cx="3988936" cy="3988936"/>
            <a:chOff x="0" y="0"/>
            <a:chExt cx="1354667" cy="135466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354667" cy="1354667"/>
            </a:xfrm>
            <a:custGeom>
              <a:avLst/>
              <a:gdLst/>
              <a:ahLst/>
              <a:cxnLst/>
              <a:rect r="r" b="b" t="t" l="l"/>
              <a:pathLst>
                <a:path h="1354667" w="1354667">
                  <a:moveTo>
                    <a:pt x="0" y="0"/>
                  </a:moveTo>
                  <a:lnTo>
                    <a:pt x="1354667" y="0"/>
                  </a:lnTo>
                  <a:lnTo>
                    <a:pt x="1354667" y="1354667"/>
                  </a:lnTo>
                  <a:lnTo>
                    <a:pt x="0" y="1354667"/>
                  </a:lnTo>
                  <a:close/>
                </a:path>
              </a:pathLst>
            </a:custGeom>
            <a:gradFill rotWithShape="true">
              <a:gsLst>
                <a:gs pos="0">
                  <a:srgbClr val="2CEEFF">
                    <a:alpha val="100000"/>
                  </a:srgbClr>
                </a:gs>
                <a:gs pos="100000">
                  <a:srgbClr val="0039A6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28575"/>
              <a:ext cx="1354667" cy="13832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6945243" y="255320"/>
            <a:ext cx="7468289" cy="1970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35"/>
              </a:lnSpc>
            </a:pPr>
            <a:r>
              <a:rPr lang="en-US" sz="6500">
                <a:solidFill>
                  <a:srgbClr val="29E2F9"/>
                </a:solidFill>
                <a:latin typeface="Anton"/>
                <a:ea typeface="Anton"/>
                <a:cs typeface="Anton"/>
                <a:sym typeface="Anton"/>
              </a:rPr>
              <a:t>SECURITY MEASURES</a:t>
            </a:r>
          </a:p>
          <a:p>
            <a:pPr algn="l">
              <a:lnSpc>
                <a:spcPts val="7735"/>
              </a:lnSpc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7137986" y="1833930"/>
            <a:ext cx="7455813" cy="5873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99"/>
              </a:lnSpc>
            </a:pPr>
            <a:r>
              <a:rPr lang="en-US" sz="34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4.</a:t>
            </a:r>
            <a:r>
              <a:rPr lang="en-US" sz="34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Mitigating VLAN Hopping Attacks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137986" y="2648582"/>
            <a:ext cx="9619062" cy="69151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8113" indent="-324056" lvl="1">
              <a:lnSpc>
                <a:spcPts val="4202"/>
              </a:lnSpc>
              <a:buFont typeface="Arial"/>
              <a:buChar char="•"/>
            </a:pPr>
            <a:r>
              <a:rPr lang="en-US" sz="300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Disable DTP (auto trunking) negotiations on non-trunking ports by using the switchport mode access interface configuration command.</a:t>
            </a:r>
          </a:p>
          <a:p>
            <a:pPr algn="l" marL="648113" indent="-324056" lvl="1">
              <a:lnSpc>
                <a:spcPts val="4202"/>
              </a:lnSpc>
              <a:buFont typeface="Arial"/>
              <a:buChar char="•"/>
            </a:pPr>
            <a:r>
              <a:rPr lang="en-US" sz="300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Disable unused ports and put them in an unused VLAN.</a:t>
            </a:r>
          </a:p>
          <a:p>
            <a:pPr algn="l" marL="648113" indent="-324056" lvl="1">
              <a:lnSpc>
                <a:spcPts val="4202"/>
              </a:lnSpc>
              <a:buFont typeface="Arial"/>
              <a:buChar char="•"/>
            </a:pPr>
            <a:r>
              <a:rPr lang="en-US" sz="300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Manually enable the trunk link on a trunking port by using the switchport mode trunk command.</a:t>
            </a:r>
          </a:p>
          <a:p>
            <a:pPr algn="l" marL="648113" indent="-324056" lvl="1">
              <a:lnSpc>
                <a:spcPts val="4202"/>
              </a:lnSpc>
              <a:buFont typeface="Arial"/>
              <a:buChar char="•"/>
            </a:pPr>
            <a:r>
              <a:rPr lang="en-US" sz="300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Disable DTP (auto trunking) negotiations on trunking ports by using the switchport nonegotiate command.</a:t>
            </a:r>
          </a:p>
          <a:p>
            <a:pPr algn="l" marL="648113" indent="-324056" lvl="1">
              <a:lnSpc>
                <a:spcPts val="4202"/>
              </a:lnSpc>
              <a:buFont typeface="Arial"/>
              <a:buChar char="•"/>
            </a:pPr>
            <a:r>
              <a:rPr lang="en-US" sz="300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Set the native VLAN to a VLAN other than VLAN 1 by using the switchport trunk native vlan vlan_number command.</a:t>
            </a:r>
          </a:p>
        </p:txBody>
      </p:sp>
      <p:grpSp>
        <p:nvGrpSpPr>
          <p:cNvPr name="Group 15" id="15"/>
          <p:cNvGrpSpPr>
            <a:grpSpLocks noChangeAspect="true"/>
          </p:cNvGrpSpPr>
          <p:nvPr/>
        </p:nvGrpSpPr>
        <p:grpSpPr>
          <a:xfrm rot="0">
            <a:off x="166741" y="1569045"/>
            <a:ext cx="6654678" cy="6654678"/>
            <a:chOff x="0" y="0"/>
            <a:chExt cx="14840029" cy="14840029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-366471" y="-11891"/>
              <a:ext cx="15572971" cy="14863810"/>
            </a:xfrm>
            <a:custGeom>
              <a:avLst/>
              <a:gdLst/>
              <a:ahLst/>
              <a:cxnLst/>
              <a:rect r="r" b="b" t="t" l="l"/>
              <a:pathLst>
                <a:path h="14863810" w="15572971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68F8FF">
                    <a:alpha val="100000"/>
                  </a:srgbClr>
                </a:gs>
                <a:gs pos="100000">
                  <a:srgbClr val="4612B6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-156193" y="188812"/>
              <a:ext cx="15152415" cy="14462405"/>
            </a:xfrm>
            <a:custGeom>
              <a:avLst/>
              <a:gdLst/>
              <a:ahLst/>
              <a:cxnLst/>
              <a:rect r="r" b="b" t="t" l="l"/>
              <a:pathLst>
                <a:path h="14462405" w="1515241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223301" y="551024"/>
              <a:ext cx="14393427" cy="13737979"/>
            </a:xfrm>
            <a:custGeom>
              <a:avLst/>
              <a:gdLst/>
              <a:ahLst/>
              <a:cxnLst/>
              <a:rect r="r" b="b" t="t" l="l"/>
              <a:pathLst>
                <a:path h="13737979" w="14393427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7"/>
              <a:stretch>
                <a:fillRect l="-24665" t="0" r="-24665" b="0"/>
              </a:stretch>
            </a:blipFill>
          </p:spPr>
        </p:sp>
      </p:grpSp>
      <p:sp>
        <p:nvSpPr>
          <p:cNvPr name="Freeform 19" id="19"/>
          <p:cNvSpPr/>
          <p:nvPr/>
        </p:nvSpPr>
        <p:spPr>
          <a:xfrm flipH="false" flipV="false" rot="0">
            <a:off x="4410030" y="5316318"/>
            <a:ext cx="1209456" cy="1238735"/>
          </a:xfrm>
          <a:custGeom>
            <a:avLst/>
            <a:gdLst/>
            <a:ahLst/>
            <a:cxnLst/>
            <a:rect r="r" b="b" t="t" l="l"/>
            <a:pathLst>
              <a:path h="1238735" w="1209456">
                <a:moveTo>
                  <a:pt x="0" y="0"/>
                </a:moveTo>
                <a:lnTo>
                  <a:pt x="1209456" y="0"/>
                </a:lnTo>
                <a:lnTo>
                  <a:pt x="1209456" y="1238735"/>
                </a:lnTo>
                <a:lnTo>
                  <a:pt x="0" y="123873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31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4417324" y="6079368"/>
            <a:ext cx="1209456" cy="1238735"/>
          </a:xfrm>
          <a:custGeom>
            <a:avLst/>
            <a:gdLst/>
            <a:ahLst/>
            <a:cxnLst/>
            <a:rect r="r" b="b" t="t" l="l"/>
            <a:pathLst>
              <a:path h="1238735" w="1209456">
                <a:moveTo>
                  <a:pt x="0" y="0"/>
                </a:moveTo>
                <a:lnTo>
                  <a:pt x="1209456" y="0"/>
                </a:lnTo>
                <a:lnTo>
                  <a:pt x="1209456" y="1238736"/>
                </a:lnTo>
                <a:lnTo>
                  <a:pt x="0" y="123873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31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1" id="21"/>
          <p:cNvGrpSpPr/>
          <p:nvPr/>
        </p:nvGrpSpPr>
        <p:grpSpPr>
          <a:xfrm rot="0">
            <a:off x="5775781" y="344295"/>
            <a:ext cx="742699" cy="742699"/>
            <a:chOff x="0" y="0"/>
            <a:chExt cx="812800" cy="8128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true">
              <a:gsLst>
                <a:gs pos="0">
                  <a:srgbClr val="2CEEFF">
                    <a:alpha val="100000"/>
                  </a:srgbClr>
                </a:gs>
                <a:gs pos="100000">
                  <a:srgbClr val="0039A6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4" id="24"/>
          <p:cNvSpPr txBox="true"/>
          <p:nvPr/>
        </p:nvSpPr>
        <p:spPr>
          <a:xfrm rot="0">
            <a:off x="5935464" y="575872"/>
            <a:ext cx="423334" cy="2511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88"/>
              </a:lnSpc>
              <a:spcBef>
                <a:spcPct val="0"/>
              </a:spcBef>
            </a:pPr>
            <a:r>
              <a:rPr lang="en-US" b="true" sz="149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03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1194B">
                <a:alpha val="100000"/>
              </a:srgbClr>
            </a:gs>
            <a:gs pos="100000">
              <a:srgbClr val="030117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132168" y="5143500"/>
            <a:ext cx="3312174" cy="3312174"/>
          </a:xfrm>
          <a:custGeom>
            <a:avLst/>
            <a:gdLst/>
            <a:ahLst/>
            <a:cxnLst/>
            <a:rect r="r" b="b" t="t" l="l"/>
            <a:pathLst>
              <a:path h="3312174" w="3312174">
                <a:moveTo>
                  <a:pt x="0" y="0"/>
                </a:moveTo>
                <a:lnTo>
                  <a:pt x="3312174" y="0"/>
                </a:lnTo>
                <a:lnTo>
                  <a:pt x="3312174" y="3312174"/>
                </a:lnTo>
                <a:lnTo>
                  <a:pt x="0" y="33121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132168" y="1542691"/>
            <a:ext cx="3312174" cy="3312174"/>
          </a:xfrm>
          <a:custGeom>
            <a:avLst/>
            <a:gdLst/>
            <a:ahLst/>
            <a:cxnLst/>
            <a:rect r="r" b="b" t="t" l="l"/>
            <a:pathLst>
              <a:path h="3312174" w="3312174">
                <a:moveTo>
                  <a:pt x="0" y="0"/>
                </a:moveTo>
                <a:lnTo>
                  <a:pt x="3312174" y="0"/>
                </a:lnTo>
                <a:lnTo>
                  <a:pt x="3312174" y="3312175"/>
                </a:lnTo>
                <a:lnTo>
                  <a:pt x="0" y="331217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753403" y="1542691"/>
            <a:ext cx="3312174" cy="3312174"/>
          </a:xfrm>
          <a:custGeom>
            <a:avLst/>
            <a:gdLst/>
            <a:ahLst/>
            <a:cxnLst/>
            <a:rect r="r" b="b" t="t" l="l"/>
            <a:pathLst>
              <a:path h="3312174" w="3312174">
                <a:moveTo>
                  <a:pt x="0" y="0"/>
                </a:moveTo>
                <a:lnTo>
                  <a:pt x="3312174" y="0"/>
                </a:lnTo>
                <a:lnTo>
                  <a:pt x="3312174" y="3312175"/>
                </a:lnTo>
                <a:lnTo>
                  <a:pt x="0" y="331217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742405" y="5116966"/>
            <a:ext cx="3334170" cy="3327658"/>
          </a:xfrm>
          <a:custGeom>
            <a:avLst/>
            <a:gdLst/>
            <a:ahLst/>
            <a:cxnLst/>
            <a:rect r="r" b="b" t="t" l="l"/>
            <a:pathLst>
              <a:path h="3327658" w="3334170">
                <a:moveTo>
                  <a:pt x="0" y="0"/>
                </a:moveTo>
                <a:lnTo>
                  <a:pt x="3334171" y="0"/>
                </a:lnTo>
                <a:lnTo>
                  <a:pt x="3334171" y="3327659"/>
                </a:lnTo>
                <a:lnTo>
                  <a:pt x="0" y="332765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817" t="0" r="2817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277898" y="2620125"/>
            <a:ext cx="9854271" cy="6381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Strong Password Policies: Encourage the use of complex, unique passwords. </a:t>
            </a:r>
          </a:p>
          <a:p>
            <a:pPr algn="l">
              <a:lnSpc>
                <a:spcPts val="4200"/>
              </a:lnSpc>
            </a:pP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Regular Software Updates: Ensure that all software, firmware, and devices are up-to-date.</a:t>
            </a:r>
          </a:p>
          <a:p>
            <a:pPr algn="l">
              <a:lnSpc>
                <a:spcPts val="4200"/>
              </a:lnSpc>
            </a:pP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Network Monitoring: Continuous monitoring of traffic to detect unusual activities.</a:t>
            </a:r>
          </a:p>
          <a:p>
            <a:pPr algn="l">
              <a:lnSpc>
                <a:spcPts val="4200"/>
              </a:lnSpc>
            </a:pP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Backup and Recovery Plan: Regularly backup critical data and have a disaster recovery strategy.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996445" y="1219021"/>
            <a:ext cx="7614761" cy="596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Best Practices for Network Security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028700" y="1171342"/>
            <a:ext cx="742699" cy="742699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true">
              <a:gsLst>
                <a:gs pos="0">
                  <a:srgbClr val="2CEEFF">
                    <a:alpha val="100000"/>
                  </a:srgbClr>
                </a:gs>
                <a:gs pos="100000">
                  <a:srgbClr val="0039A6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7672156" y="9875355"/>
            <a:ext cx="547464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b="true" sz="14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16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552392" y="453924"/>
            <a:ext cx="358281" cy="363569"/>
          </a:xfrm>
          <a:custGeom>
            <a:avLst/>
            <a:gdLst/>
            <a:ahLst/>
            <a:cxnLst/>
            <a:rect r="r" b="b" t="t" l="l"/>
            <a:pathLst>
              <a:path h="363569" w="358281">
                <a:moveTo>
                  <a:pt x="0" y="0"/>
                </a:moveTo>
                <a:lnTo>
                  <a:pt x="358281" y="0"/>
                </a:lnTo>
                <a:lnTo>
                  <a:pt x="358281" y="363570"/>
                </a:lnTo>
                <a:lnTo>
                  <a:pt x="0" y="36357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679594" y="546065"/>
            <a:ext cx="103876" cy="140719"/>
          </a:xfrm>
          <a:custGeom>
            <a:avLst/>
            <a:gdLst/>
            <a:ahLst/>
            <a:cxnLst/>
            <a:rect r="r" b="b" t="t" l="l"/>
            <a:pathLst>
              <a:path h="140719" w="103876">
                <a:moveTo>
                  <a:pt x="0" y="0"/>
                </a:moveTo>
                <a:lnTo>
                  <a:pt x="103877" y="0"/>
                </a:lnTo>
                <a:lnTo>
                  <a:pt x="103877" y="140719"/>
                </a:lnTo>
                <a:lnTo>
                  <a:pt x="0" y="14071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1194B">
                <a:alpha val="100000"/>
              </a:srgbClr>
            </a:gs>
            <a:gs pos="100000">
              <a:srgbClr val="030117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470741" y="0"/>
            <a:ext cx="10287000" cy="10287000"/>
          </a:xfrm>
          <a:custGeom>
            <a:avLst/>
            <a:gdLst/>
            <a:ahLst/>
            <a:cxnLst/>
            <a:rect r="r" b="b" t="t" l="l"/>
            <a:pathLst>
              <a:path h="10287000" w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7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52392" y="453924"/>
            <a:ext cx="358281" cy="363569"/>
          </a:xfrm>
          <a:custGeom>
            <a:avLst/>
            <a:gdLst/>
            <a:ahLst/>
            <a:cxnLst/>
            <a:rect r="r" b="b" t="t" l="l"/>
            <a:pathLst>
              <a:path h="363569" w="358281">
                <a:moveTo>
                  <a:pt x="0" y="0"/>
                </a:moveTo>
                <a:lnTo>
                  <a:pt x="358281" y="0"/>
                </a:lnTo>
                <a:lnTo>
                  <a:pt x="358281" y="363570"/>
                </a:lnTo>
                <a:lnTo>
                  <a:pt x="0" y="3635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79594" y="546065"/>
            <a:ext cx="103876" cy="140719"/>
          </a:xfrm>
          <a:custGeom>
            <a:avLst/>
            <a:gdLst/>
            <a:ahLst/>
            <a:cxnLst/>
            <a:rect r="r" b="b" t="t" l="l"/>
            <a:pathLst>
              <a:path h="140719" w="103876">
                <a:moveTo>
                  <a:pt x="0" y="0"/>
                </a:moveTo>
                <a:lnTo>
                  <a:pt x="103877" y="0"/>
                </a:lnTo>
                <a:lnTo>
                  <a:pt x="103877" y="140719"/>
                </a:lnTo>
                <a:lnTo>
                  <a:pt x="0" y="14071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7742214" y="7517955"/>
            <a:ext cx="47625" cy="1740345"/>
            <a:chOff x="0" y="0"/>
            <a:chExt cx="12543" cy="45836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543" cy="458362"/>
            </a:xfrm>
            <a:custGeom>
              <a:avLst/>
              <a:gdLst/>
              <a:ahLst/>
              <a:cxnLst/>
              <a:rect r="r" b="b" t="t" l="l"/>
              <a:pathLst>
                <a:path h="458362" w="12543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true">
              <a:gsLst>
                <a:gs pos="0">
                  <a:srgbClr val="2CEEFF">
                    <a:alpha val="100000"/>
                  </a:srgbClr>
                </a:gs>
                <a:gs pos="100000">
                  <a:srgbClr val="0039A6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0" y="6955134"/>
            <a:ext cx="17259300" cy="3331866"/>
            <a:chOff x="0" y="0"/>
            <a:chExt cx="4545659" cy="87752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545659" cy="877529"/>
            </a:xfrm>
            <a:custGeom>
              <a:avLst/>
              <a:gdLst/>
              <a:ahLst/>
              <a:cxnLst/>
              <a:rect r="r" b="b" t="t" l="l"/>
              <a:pathLst>
                <a:path h="877529" w="4545659">
                  <a:moveTo>
                    <a:pt x="0" y="0"/>
                  </a:moveTo>
                  <a:lnTo>
                    <a:pt x="4545659" y="0"/>
                  </a:lnTo>
                  <a:lnTo>
                    <a:pt x="4545659" y="877529"/>
                  </a:lnTo>
                  <a:lnTo>
                    <a:pt x="0" y="877529"/>
                  </a:lnTo>
                  <a:close/>
                </a:path>
              </a:pathLst>
            </a:custGeom>
            <a:gradFill rotWithShape="true">
              <a:gsLst>
                <a:gs pos="0">
                  <a:srgbClr val="2CEEFF">
                    <a:alpha val="100000"/>
                  </a:srgbClr>
                </a:gs>
                <a:gs pos="100000">
                  <a:srgbClr val="0039A6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4545659" cy="9156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6941532" y="2488143"/>
            <a:ext cx="9145640" cy="6984983"/>
          </a:xfrm>
          <a:custGeom>
            <a:avLst/>
            <a:gdLst/>
            <a:ahLst/>
            <a:cxnLst/>
            <a:rect r="r" b="b" t="t" l="l"/>
            <a:pathLst>
              <a:path h="6984983" w="9145640">
                <a:moveTo>
                  <a:pt x="0" y="0"/>
                </a:moveTo>
                <a:lnTo>
                  <a:pt x="9145641" y="0"/>
                </a:lnTo>
                <a:lnTo>
                  <a:pt x="9145641" y="6984983"/>
                </a:lnTo>
                <a:lnTo>
                  <a:pt x="0" y="698498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7153416" y="2705612"/>
            <a:ext cx="8706670" cy="4624806"/>
            <a:chOff x="0" y="0"/>
            <a:chExt cx="11608893" cy="6166408"/>
          </a:xfrm>
        </p:grpSpPr>
        <p:pic>
          <p:nvPicPr>
            <p:cNvPr name="Picture 13" id="13"/>
            <p:cNvPicPr>
              <a:picLocks noChangeAspect="true"/>
            </p:cNvPicPr>
            <p:nvPr/>
          </p:nvPicPr>
          <p:blipFill>
            <a:blip r:embed="rId8"/>
            <a:srcRect l="346" t="0" r="346" b="0"/>
            <a:stretch>
              <a:fillRect/>
            </a:stretch>
          </p:blipFill>
          <p:spPr>
            <a:xfrm flipH="false" flipV="false">
              <a:off x="0" y="0"/>
              <a:ext cx="11608893" cy="6166408"/>
            </a:xfrm>
            <a:prstGeom prst="rect">
              <a:avLst/>
            </a:prstGeom>
          </p:spPr>
        </p:pic>
      </p:grpSp>
      <p:sp>
        <p:nvSpPr>
          <p:cNvPr name="Freeform 14" id="14"/>
          <p:cNvSpPr/>
          <p:nvPr/>
        </p:nvSpPr>
        <p:spPr>
          <a:xfrm flipH="false" flipV="false" rot="0">
            <a:off x="10205634" y="3877966"/>
            <a:ext cx="2617437" cy="2656070"/>
          </a:xfrm>
          <a:custGeom>
            <a:avLst/>
            <a:gdLst/>
            <a:ahLst/>
            <a:cxnLst/>
            <a:rect r="r" b="b" t="t" l="l"/>
            <a:pathLst>
              <a:path h="2656070" w="2617437">
                <a:moveTo>
                  <a:pt x="0" y="0"/>
                </a:moveTo>
                <a:lnTo>
                  <a:pt x="2617437" y="0"/>
                </a:lnTo>
                <a:lnTo>
                  <a:pt x="2617437" y="2656070"/>
                </a:lnTo>
                <a:lnTo>
                  <a:pt x="0" y="26560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1134916" y="4551101"/>
            <a:ext cx="758874" cy="1028031"/>
          </a:xfrm>
          <a:custGeom>
            <a:avLst/>
            <a:gdLst/>
            <a:ahLst/>
            <a:cxnLst/>
            <a:rect r="r" b="b" t="t" l="l"/>
            <a:pathLst>
              <a:path h="1028031" w="758874">
                <a:moveTo>
                  <a:pt x="0" y="0"/>
                </a:moveTo>
                <a:lnTo>
                  <a:pt x="758873" y="0"/>
                </a:lnTo>
                <a:lnTo>
                  <a:pt x="758873" y="1028031"/>
                </a:lnTo>
                <a:lnTo>
                  <a:pt x="0" y="102803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877546" y="2308201"/>
            <a:ext cx="5073511" cy="40048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802"/>
              </a:lnSpc>
            </a:pPr>
            <a:r>
              <a:rPr lang="en-US" sz="13279">
                <a:solidFill>
                  <a:srgbClr val="29E2F9"/>
                </a:solidFill>
                <a:latin typeface="Anton"/>
                <a:ea typeface="Anton"/>
                <a:cs typeface="Anton"/>
                <a:sym typeface="Anton"/>
              </a:rPr>
              <a:t>THANK</a:t>
            </a:r>
          </a:p>
          <a:p>
            <a:pPr algn="l">
              <a:lnSpc>
                <a:spcPts val="15802"/>
              </a:lnSpc>
            </a:pPr>
            <a:r>
              <a:rPr lang="en-US" sz="13279">
                <a:solidFill>
                  <a:srgbClr val="29E2F9"/>
                </a:solidFill>
                <a:latin typeface="Anton"/>
                <a:ea typeface="Anton"/>
                <a:cs typeface="Anton"/>
                <a:sym typeface="Anton"/>
              </a:rPr>
              <a:t>YOU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7672156" y="9875355"/>
            <a:ext cx="547464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b="true" sz="14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17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1194B">
                <a:alpha val="100000"/>
              </a:srgbClr>
            </a:gs>
            <a:gs pos="100000">
              <a:srgbClr val="030117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470741" y="0"/>
            <a:ext cx="10287000" cy="10287000"/>
          </a:xfrm>
          <a:custGeom>
            <a:avLst/>
            <a:gdLst/>
            <a:ahLst/>
            <a:cxnLst/>
            <a:rect r="r" b="b" t="t" l="l"/>
            <a:pathLst>
              <a:path h="10287000" w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7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52392" y="453924"/>
            <a:ext cx="358281" cy="363569"/>
          </a:xfrm>
          <a:custGeom>
            <a:avLst/>
            <a:gdLst/>
            <a:ahLst/>
            <a:cxnLst/>
            <a:rect r="r" b="b" t="t" l="l"/>
            <a:pathLst>
              <a:path h="363569" w="358281">
                <a:moveTo>
                  <a:pt x="0" y="0"/>
                </a:moveTo>
                <a:lnTo>
                  <a:pt x="358281" y="0"/>
                </a:lnTo>
                <a:lnTo>
                  <a:pt x="358281" y="363570"/>
                </a:lnTo>
                <a:lnTo>
                  <a:pt x="0" y="3635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79594" y="546065"/>
            <a:ext cx="103876" cy="140719"/>
          </a:xfrm>
          <a:custGeom>
            <a:avLst/>
            <a:gdLst/>
            <a:ahLst/>
            <a:cxnLst/>
            <a:rect r="r" b="b" t="t" l="l"/>
            <a:pathLst>
              <a:path h="140719" w="103876">
                <a:moveTo>
                  <a:pt x="0" y="0"/>
                </a:moveTo>
                <a:lnTo>
                  <a:pt x="103877" y="0"/>
                </a:lnTo>
                <a:lnTo>
                  <a:pt x="103877" y="140719"/>
                </a:lnTo>
                <a:lnTo>
                  <a:pt x="0" y="14071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7742214" y="7517955"/>
            <a:ext cx="47625" cy="1740345"/>
            <a:chOff x="0" y="0"/>
            <a:chExt cx="12543" cy="45836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543" cy="458362"/>
            </a:xfrm>
            <a:custGeom>
              <a:avLst/>
              <a:gdLst/>
              <a:ahLst/>
              <a:cxnLst/>
              <a:rect r="r" b="b" t="t" l="l"/>
              <a:pathLst>
                <a:path h="458362" w="12543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true">
              <a:gsLst>
                <a:gs pos="0">
                  <a:srgbClr val="2CEEFF">
                    <a:alpha val="100000"/>
                  </a:srgbClr>
                </a:gs>
                <a:gs pos="100000">
                  <a:srgbClr val="0039A6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7492295" y="9568113"/>
            <a:ext cx="547464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b="true" sz="14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02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3353569" y="1825960"/>
            <a:ext cx="3171754" cy="3171754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7"/>
              <a:stretch>
                <a:fillRect l="-38278" t="0" r="-11815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9917714" y="1825960"/>
            <a:ext cx="3171754" cy="3171754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8"/>
              <a:stretch>
                <a:fillRect l="-25046" t="0" r="-25046" b="0"/>
              </a:stretch>
            </a:blip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13353569" y="5289286"/>
            <a:ext cx="3171754" cy="3171754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9"/>
              <a:stretch>
                <a:fillRect l="-5954" t="0" r="-133566" b="0"/>
              </a:stretch>
            </a:blip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9917714" y="5289286"/>
            <a:ext cx="3171754" cy="3171754"/>
            <a:chOff x="0" y="0"/>
            <a:chExt cx="1077147" cy="1077147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077147" cy="1077147"/>
            </a:xfrm>
            <a:custGeom>
              <a:avLst/>
              <a:gdLst/>
              <a:ahLst/>
              <a:cxnLst/>
              <a:rect r="r" b="b" t="t" l="l"/>
              <a:pathLst>
                <a:path h="1077147" w="1077147">
                  <a:moveTo>
                    <a:pt x="0" y="0"/>
                  </a:moveTo>
                  <a:lnTo>
                    <a:pt x="1077147" y="0"/>
                  </a:lnTo>
                  <a:lnTo>
                    <a:pt x="1077147" y="1077147"/>
                  </a:lnTo>
                  <a:lnTo>
                    <a:pt x="0" y="1077147"/>
                  </a:lnTo>
                  <a:close/>
                </a:path>
              </a:pathLst>
            </a:custGeom>
            <a:gradFill rotWithShape="true">
              <a:gsLst>
                <a:gs pos="0">
                  <a:srgbClr val="2CEEFF">
                    <a:alpha val="100000"/>
                  </a:srgbClr>
                </a:gs>
                <a:gs pos="100000">
                  <a:srgbClr val="0039A6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28575"/>
              <a:ext cx="1077147" cy="11057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pic>
        <p:nvPicPr>
          <p:cNvPr name="Picture 18" id="18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0196607" y="5568179"/>
            <a:ext cx="2613967" cy="2613967"/>
          </a:xfrm>
          <a:prstGeom prst="rect">
            <a:avLst/>
          </a:prstGeom>
        </p:spPr>
      </p:pic>
      <p:sp>
        <p:nvSpPr>
          <p:cNvPr name="TextBox 19" id="19"/>
          <p:cNvSpPr txBox="true"/>
          <p:nvPr/>
        </p:nvSpPr>
        <p:spPr>
          <a:xfrm rot="0">
            <a:off x="2175368" y="2172515"/>
            <a:ext cx="4485779" cy="7066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24"/>
              </a:lnSpc>
            </a:pPr>
            <a:r>
              <a:rPr lang="en-US" sz="4642">
                <a:solidFill>
                  <a:srgbClr val="29E2F9"/>
                </a:solidFill>
                <a:latin typeface="Anton"/>
                <a:ea typeface="Anton"/>
                <a:cs typeface="Anton"/>
                <a:sym typeface="Anton"/>
              </a:rPr>
              <a:t>MISSION CONTENT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3069648" y="3335637"/>
            <a:ext cx="4864775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Network Design 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2046855" y="3411837"/>
            <a:ext cx="597723" cy="597723"/>
            <a:chOff x="0" y="0"/>
            <a:chExt cx="812800" cy="8128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true">
              <a:gsLst>
                <a:gs pos="0">
                  <a:srgbClr val="2CEEFF">
                    <a:alpha val="100000"/>
                  </a:srgbClr>
                </a:gs>
                <a:gs pos="100000">
                  <a:srgbClr val="0039A6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4" id="24"/>
          <p:cNvSpPr txBox="true"/>
          <p:nvPr/>
        </p:nvSpPr>
        <p:spPr>
          <a:xfrm rot="0">
            <a:off x="2175368" y="3602158"/>
            <a:ext cx="340698" cy="1980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80"/>
              </a:lnSpc>
              <a:spcBef>
                <a:spcPct val="0"/>
              </a:spcBef>
            </a:pPr>
            <a:r>
              <a:rPr lang="en-US" b="true" sz="12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01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3069648" y="4921514"/>
            <a:ext cx="5371887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Devices Configuration</a:t>
            </a:r>
          </a:p>
        </p:txBody>
      </p:sp>
      <p:grpSp>
        <p:nvGrpSpPr>
          <p:cNvPr name="Group 26" id="26"/>
          <p:cNvGrpSpPr/>
          <p:nvPr/>
        </p:nvGrpSpPr>
        <p:grpSpPr>
          <a:xfrm rot="0">
            <a:off x="2046855" y="5048481"/>
            <a:ext cx="597723" cy="597723"/>
            <a:chOff x="0" y="0"/>
            <a:chExt cx="812800" cy="8128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true">
              <a:gsLst>
                <a:gs pos="0">
                  <a:srgbClr val="2CEEFF">
                    <a:alpha val="100000"/>
                  </a:srgbClr>
                </a:gs>
                <a:gs pos="100000">
                  <a:srgbClr val="0039A6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9" id="29"/>
          <p:cNvSpPr txBox="true"/>
          <p:nvPr/>
        </p:nvSpPr>
        <p:spPr>
          <a:xfrm rot="0">
            <a:off x="2175368" y="5238801"/>
            <a:ext cx="340698" cy="1980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80"/>
              </a:lnSpc>
              <a:spcBef>
                <a:spcPct val="0"/>
              </a:spcBef>
            </a:pPr>
            <a:r>
              <a:rPr lang="en-US" b="true" sz="12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02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3157744" y="6703206"/>
            <a:ext cx="5997970" cy="1384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Security Implementation and Testing </a:t>
            </a:r>
          </a:p>
        </p:txBody>
      </p:sp>
      <p:grpSp>
        <p:nvGrpSpPr>
          <p:cNvPr name="Group 31" id="31"/>
          <p:cNvGrpSpPr/>
          <p:nvPr/>
        </p:nvGrpSpPr>
        <p:grpSpPr>
          <a:xfrm rot="0">
            <a:off x="2046855" y="6779406"/>
            <a:ext cx="649207" cy="597723"/>
            <a:chOff x="0" y="0"/>
            <a:chExt cx="882809" cy="812800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882809" cy="812800"/>
            </a:xfrm>
            <a:custGeom>
              <a:avLst/>
              <a:gdLst/>
              <a:ahLst/>
              <a:cxnLst/>
              <a:rect r="r" b="b" t="t" l="l"/>
              <a:pathLst>
                <a:path h="812800" w="882809">
                  <a:moveTo>
                    <a:pt x="0" y="0"/>
                  </a:moveTo>
                  <a:lnTo>
                    <a:pt x="882809" y="0"/>
                  </a:lnTo>
                  <a:lnTo>
                    <a:pt x="882809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true">
              <a:gsLst>
                <a:gs pos="0">
                  <a:srgbClr val="2CEEFF">
                    <a:alpha val="100000"/>
                  </a:srgbClr>
                </a:gs>
                <a:gs pos="100000">
                  <a:srgbClr val="0039A6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33" id="33"/>
            <p:cNvSpPr txBox="true"/>
            <p:nvPr/>
          </p:nvSpPr>
          <p:spPr>
            <a:xfrm>
              <a:off x="0" y="-38100"/>
              <a:ext cx="882809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34" id="34"/>
          <p:cNvSpPr txBox="true"/>
          <p:nvPr/>
        </p:nvSpPr>
        <p:spPr>
          <a:xfrm rot="0">
            <a:off x="2186437" y="6969652"/>
            <a:ext cx="370043" cy="1981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80"/>
              </a:lnSpc>
              <a:spcBef>
                <a:spcPct val="0"/>
              </a:spcBef>
            </a:pPr>
            <a:r>
              <a:rPr lang="en-US" b="true" sz="12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03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1194B">
                <a:alpha val="100000"/>
              </a:srgbClr>
            </a:gs>
            <a:gs pos="100000">
              <a:srgbClr val="030117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52392" y="453924"/>
            <a:ext cx="358281" cy="363569"/>
          </a:xfrm>
          <a:custGeom>
            <a:avLst/>
            <a:gdLst/>
            <a:ahLst/>
            <a:cxnLst/>
            <a:rect r="r" b="b" t="t" l="l"/>
            <a:pathLst>
              <a:path h="363569" w="358281">
                <a:moveTo>
                  <a:pt x="0" y="0"/>
                </a:moveTo>
                <a:lnTo>
                  <a:pt x="358281" y="0"/>
                </a:lnTo>
                <a:lnTo>
                  <a:pt x="358281" y="363570"/>
                </a:lnTo>
                <a:lnTo>
                  <a:pt x="0" y="3635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79594" y="546065"/>
            <a:ext cx="103876" cy="140719"/>
          </a:xfrm>
          <a:custGeom>
            <a:avLst/>
            <a:gdLst/>
            <a:ahLst/>
            <a:cxnLst/>
            <a:rect r="r" b="b" t="t" l="l"/>
            <a:pathLst>
              <a:path h="140719" w="103876">
                <a:moveTo>
                  <a:pt x="0" y="0"/>
                </a:moveTo>
                <a:lnTo>
                  <a:pt x="103877" y="0"/>
                </a:lnTo>
                <a:lnTo>
                  <a:pt x="103877" y="140719"/>
                </a:lnTo>
                <a:lnTo>
                  <a:pt x="0" y="14071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7742214" y="7517955"/>
            <a:ext cx="47625" cy="1740345"/>
            <a:chOff x="0" y="0"/>
            <a:chExt cx="12543" cy="45836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2543" cy="458362"/>
            </a:xfrm>
            <a:custGeom>
              <a:avLst/>
              <a:gdLst/>
              <a:ahLst/>
              <a:cxnLst/>
              <a:rect r="r" b="b" t="t" l="l"/>
              <a:pathLst>
                <a:path h="458362" w="12543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true">
              <a:gsLst>
                <a:gs pos="0">
                  <a:srgbClr val="2CEEFF">
                    <a:alpha val="100000"/>
                  </a:srgbClr>
                </a:gs>
                <a:gs pos="100000">
                  <a:srgbClr val="0039A6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783471" y="2031713"/>
            <a:ext cx="832490" cy="533457"/>
            <a:chOff x="0" y="0"/>
            <a:chExt cx="1132041" cy="72540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132041" cy="725408"/>
            </a:xfrm>
            <a:custGeom>
              <a:avLst/>
              <a:gdLst/>
              <a:ahLst/>
              <a:cxnLst/>
              <a:rect r="r" b="b" t="t" l="l"/>
              <a:pathLst>
                <a:path h="725408" w="1132041">
                  <a:moveTo>
                    <a:pt x="0" y="0"/>
                  </a:moveTo>
                  <a:lnTo>
                    <a:pt x="1132041" y="0"/>
                  </a:lnTo>
                  <a:lnTo>
                    <a:pt x="1132041" y="725408"/>
                  </a:lnTo>
                  <a:lnTo>
                    <a:pt x="0" y="725408"/>
                  </a:lnTo>
                  <a:close/>
                </a:path>
              </a:pathLst>
            </a:custGeom>
            <a:gradFill rotWithShape="true">
              <a:gsLst>
                <a:gs pos="0">
                  <a:srgbClr val="2CEEFF">
                    <a:alpha val="100000"/>
                  </a:srgbClr>
                </a:gs>
                <a:gs pos="100000">
                  <a:srgbClr val="0039A6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1132041" cy="7635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9496208" y="1711476"/>
            <a:ext cx="7996087" cy="8097303"/>
          </a:xfrm>
          <a:custGeom>
            <a:avLst/>
            <a:gdLst/>
            <a:ahLst/>
            <a:cxnLst/>
            <a:rect r="r" b="b" t="t" l="l"/>
            <a:pathLst>
              <a:path h="8097303" w="7996087">
                <a:moveTo>
                  <a:pt x="0" y="0"/>
                </a:moveTo>
                <a:lnTo>
                  <a:pt x="7996087" y="0"/>
                </a:lnTo>
                <a:lnTo>
                  <a:pt x="7996087" y="8097302"/>
                </a:lnTo>
                <a:lnTo>
                  <a:pt x="0" y="809730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7492295" y="9568113"/>
            <a:ext cx="547464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b="true" sz="14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03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04821" y="1038225"/>
            <a:ext cx="5292718" cy="826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45"/>
              </a:lnSpc>
            </a:pPr>
            <a:r>
              <a:rPr lang="en-US" sz="5500">
                <a:solidFill>
                  <a:srgbClr val="29E2F9"/>
                </a:solidFill>
                <a:latin typeface="Anton"/>
                <a:ea typeface="Anton"/>
                <a:cs typeface="Anton"/>
                <a:sym typeface="Anton"/>
              </a:rPr>
              <a:t>NETWORK DESIGN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177124" y="1955513"/>
            <a:ext cx="6645668" cy="10972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Design the Physical Layout</a:t>
            </a:r>
          </a:p>
          <a:p>
            <a:pPr algn="l">
              <a:lnSpc>
                <a:spcPts val="1540"/>
              </a:lnSpc>
            </a:pPr>
          </a:p>
          <a:p>
            <a:pPr algn="l">
              <a:lnSpc>
                <a:spcPts val="1540"/>
              </a:lnSpc>
              <a:spcBef>
                <a:spcPct val="0"/>
              </a:spcBef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833419" y="2222033"/>
            <a:ext cx="782541" cy="1981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80"/>
              </a:lnSpc>
              <a:spcBef>
                <a:spcPct val="0"/>
              </a:spcBef>
            </a:pPr>
            <a:r>
              <a:rPr lang="en-US" b="true" sz="12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01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87987" y="2836891"/>
            <a:ext cx="9918348" cy="78161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Router: Connect different network segments/VLANs.</a:t>
            </a:r>
          </a:p>
          <a:p>
            <a:pPr algn="l">
              <a:lnSpc>
                <a:spcPts val="3576"/>
              </a:lnSpc>
            </a:pP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Switches: Connected with multiple devices within different segments/VLANs.</a:t>
            </a:r>
          </a:p>
          <a:p>
            <a:pPr algn="l">
              <a:lnSpc>
                <a:spcPts val="4200"/>
              </a:lnSpc>
            </a:pP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 web server: a sever that hosts and delivers web traffic to users over the internet handling requests via protocols like HTTP/HTTPS.</a:t>
            </a:r>
          </a:p>
          <a:p>
            <a:pPr algn="l">
              <a:lnSpc>
                <a:spcPts val="4200"/>
              </a:lnSpc>
            </a:pP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 database server: a server that provides database services to other computers or applications, enabling the storage, retrieval, and management of data. </a:t>
            </a:r>
          </a:p>
          <a:p>
            <a:pPr algn="l">
              <a:lnSpc>
                <a:spcPts val="3576"/>
              </a:lnSpc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1194B">
                <a:alpha val="100000"/>
              </a:srgbClr>
            </a:gs>
            <a:gs pos="100000">
              <a:srgbClr val="030117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470741" y="0"/>
            <a:ext cx="10287000" cy="10287000"/>
          </a:xfrm>
          <a:custGeom>
            <a:avLst/>
            <a:gdLst/>
            <a:ahLst/>
            <a:cxnLst/>
            <a:rect r="r" b="b" t="t" l="l"/>
            <a:pathLst>
              <a:path h="10287000" w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7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52392" y="453924"/>
            <a:ext cx="358281" cy="363569"/>
          </a:xfrm>
          <a:custGeom>
            <a:avLst/>
            <a:gdLst/>
            <a:ahLst/>
            <a:cxnLst/>
            <a:rect r="r" b="b" t="t" l="l"/>
            <a:pathLst>
              <a:path h="363569" w="358281">
                <a:moveTo>
                  <a:pt x="0" y="0"/>
                </a:moveTo>
                <a:lnTo>
                  <a:pt x="358281" y="0"/>
                </a:lnTo>
                <a:lnTo>
                  <a:pt x="358281" y="363570"/>
                </a:lnTo>
                <a:lnTo>
                  <a:pt x="0" y="3635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79594" y="546065"/>
            <a:ext cx="103876" cy="140719"/>
          </a:xfrm>
          <a:custGeom>
            <a:avLst/>
            <a:gdLst/>
            <a:ahLst/>
            <a:cxnLst/>
            <a:rect r="r" b="b" t="t" l="l"/>
            <a:pathLst>
              <a:path h="140719" w="103876">
                <a:moveTo>
                  <a:pt x="0" y="0"/>
                </a:moveTo>
                <a:lnTo>
                  <a:pt x="103877" y="0"/>
                </a:lnTo>
                <a:lnTo>
                  <a:pt x="103877" y="140719"/>
                </a:lnTo>
                <a:lnTo>
                  <a:pt x="0" y="14071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80793" y="546065"/>
            <a:ext cx="16078507" cy="6250520"/>
          </a:xfrm>
          <a:custGeom>
            <a:avLst/>
            <a:gdLst/>
            <a:ahLst/>
            <a:cxnLst/>
            <a:rect r="r" b="b" t="t" l="l"/>
            <a:pathLst>
              <a:path h="6250520" w="16078507">
                <a:moveTo>
                  <a:pt x="0" y="0"/>
                </a:moveTo>
                <a:lnTo>
                  <a:pt x="16078507" y="0"/>
                </a:lnTo>
                <a:lnTo>
                  <a:pt x="16078507" y="6250519"/>
                </a:lnTo>
                <a:lnTo>
                  <a:pt x="0" y="625051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7492295" y="9568113"/>
            <a:ext cx="547464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b="true" sz="14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04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54147" y="7491663"/>
            <a:ext cx="16579706" cy="2105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The main network consists of one router and 2 switches, Switch 1 contains 2 end devices in VLAN 10, 2 end devices in VLAN 20, and connects the  administrator’s device in vlan 99, As for switch 2, it contains 2 end devices in VLAN 10, 4 end devices and a database server in VLAN 20, and web server in VLAN 50.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1194B">
                <a:alpha val="100000"/>
              </a:srgbClr>
            </a:gs>
            <a:gs pos="100000">
              <a:srgbClr val="030117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038830" y="220945"/>
            <a:ext cx="10287000" cy="10287000"/>
          </a:xfrm>
          <a:custGeom>
            <a:avLst/>
            <a:gdLst/>
            <a:ahLst/>
            <a:cxnLst/>
            <a:rect r="r" b="b" t="t" l="l"/>
            <a:pathLst>
              <a:path h="10287000" w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7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52392" y="453924"/>
            <a:ext cx="358281" cy="363569"/>
          </a:xfrm>
          <a:custGeom>
            <a:avLst/>
            <a:gdLst/>
            <a:ahLst/>
            <a:cxnLst/>
            <a:rect r="r" b="b" t="t" l="l"/>
            <a:pathLst>
              <a:path h="363569" w="358281">
                <a:moveTo>
                  <a:pt x="0" y="0"/>
                </a:moveTo>
                <a:lnTo>
                  <a:pt x="358281" y="0"/>
                </a:lnTo>
                <a:lnTo>
                  <a:pt x="358281" y="363570"/>
                </a:lnTo>
                <a:lnTo>
                  <a:pt x="0" y="3635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79594" y="546065"/>
            <a:ext cx="103876" cy="140719"/>
          </a:xfrm>
          <a:custGeom>
            <a:avLst/>
            <a:gdLst/>
            <a:ahLst/>
            <a:cxnLst/>
            <a:rect r="r" b="b" t="t" l="l"/>
            <a:pathLst>
              <a:path h="140719" w="103876">
                <a:moveTo>
                  <a:pt x="0" y="0"/>
                </a:moveTo>
                <a:lnTo>
                  <a:pt x="103877" y="0"/>
                </a:lnTo>
                <a:lnTo>
                  <a:pt x="103877" y="140719"/>
                </a:lnTo>
                <a:lnTo>
                  <a:pt x="0" y="14071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7742214" y="7517955"/>
            <a:ext cx="47625" cy="1740345"/>
            <a:chOff x="0" y="0"/>
            <a:chExt cx="12543" cy="45836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543" cy="458362"/>
            </a:xfrm>
            <a:custGeom>
              <a:avLst/>
              <a:gdLst/>
              <a:ahLst/>
              <a:cxnLst/>
              <a:rect r="r" b="b" t="t" l="l"/>
              <a:pathLst>
                <a:path h="458362" w="12543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true">
              <a:gsLst>
                <a:gs pos="0">
                  <a:srgbClr val="2CEEFF">
                    <a:alpha val="100000"/>
                  </a:srgbClr>
                </a:gs>
                <a:gs pos="100000">
                  <a:srgbClr val="0039A6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7492295" y="9568113"/>
            <a:ext cx="547464" cy="488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</a:pPr>
            <a:r>
              <a:rPr lang="en-US" sz="1400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05</a:t>
            </a:r>
          </a:p>
          <a:p>
            <a:pPr algn="ctr">
              <a:lnSpc>
                <a:spcPts val="1960"/>
              </a:lnSpc>
              <a:spcBef>
                <a:spcPct val="0"/>
              </a:spcBef>
            </a:pPr>
          </a:p>
        </p:txBody>
      </p:sp>
      <p:grpSp>
        <p:nvGrpSpPr>
          <p:cNvPr name="Group 9" id="9"/>
          <p:cNvGrpSpPr/>
          <p:nvPr/>
        </p:nvGrpSpPr>
        <p:grpSpPr>
          <a:xfrm rot="0">
            <a:off x="11934096" y="2369754"/>
            <a:ext cx="5557703" cy="6382297"/>
            <a:chOff x="0" y="0"/>
            <a:chExt cx="707786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707786" cy="812800"/>
            </a:xfrm>
            <a:custGeom>
              <a:avLst/>
              <a:gdLst/>
              <a:ahLst/>
              <a:cxnLst/>
              <a:rect r="r" b="b" t="t" l="l"/>
              <a:pathLst>
                <a:path h="812800" w="707786">
                  <a:moveTo>
                    <a:pt x="0" y="0"/>
                  </a:moveTo>
                  <a:lnTo>
                    <a:pt x="707786" y="0"/>
                  </a:lnTo>
                  <a:lnTo>
                    <a:pt x="707786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7"/>
              <a:stretch>
                <a:fillRect l="-60006" t="0" r="-44148" b="0"/>
              </a:stretch>
            </a:blip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679594" y="1549310"/>
            <a:ext cx="4861092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Network Segments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79594" y="2906601"/>
            <a:ext cx="10043991" cy="61611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We have four main VLANs which are:</a:t>
            </a:r>
          </a:p>
          <a:p>
            <a:pPr algn="l">
              <a:lnSpc>
                <a:spcPts val="4200"/>
              </a:lnSpc>
            </a:pPr>
          </a:p>
          <a:p>
            <a:pPr algn="l" marL="647700" indent="-323850" lvl="1">
              <a:lnSpc>
                <a:spcPts val="4200"/>
              </a:lnSpc>
              <a:buAutoNum type="arabicPeriod" startAt="1"/>
            </a:pPr>
            <a:r>
              <a:rPr lang="en-US" sz="3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VLAN 10 (HR): For HR department devices.</a:t>
            </a:r>
          </a:p>
          <a:p>
            <a:pPr algn="l" marL="647700" indent="-323850" lvl="1">
              <a:lnSpc>
                <a:spcPts val="4200"/>
              </a:lnSpc>
              <a:buAutoNum type="arabicPeriod" startAt="1"/>
            </a:pPr>
            <a:r>
              <a:rPr lang="en-US" sz="3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VLAN 20 (IT): For IT department devices.</a:t>
            </a:r>
          </a:p>
          <a:p>
            <a:pPr algn="l" marL="647700" indent="-323850" lvl="1">
              <a:lnSpc>
                <a:spcPts val="4200"/>
              </a:lnSpc>
              <a:buAutoNum type="arabicPeriod" startAt="1"/>
            </a:pPr>
            <a:r>
              <a:rPr lang="en-US" sz="3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VLAN 50 (DMZ): Contains the web server and is accessible by every on the internet.</a:t>
            </a:r>
          </a:p>
          <a:p>
            <a:pPr algn="l" marL="647700" indent="-323850" lvl="1">
              <a:lnSpc>
                <a:spcPts val="4200"/>
              </a:lnSpc>
              <a:buAutoNum type="arabicPeriod" startAt="1"/>
            </a:pPr>
            <a:r>
              <a:rPr lang="en-US" sz="3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VLAN 99 (Management): For managing the network device via SSH remote connection protocol.</a:t>
            </a:r>
          </a:p>
          <a:p>
            <a:pPr algn="l" marL="647700" indent="-323850" lvl="1">
              <a:lnSpc>
                <a:spcPts val="4200"/>
              </a:lnSpc>
              <a:buAutoNum type="arabicPeriod" startAt="1"/>
            </a:pPr>
            <a:r>
              <a:rPr lang="en-US" sz="3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VLAN 100 (Native): Changed the native VLAN to be VLAN 100 instead of the default VLAN 1.</a:t>
            </a:r>
          </a:p>
          <a:p>
            <a:pPr algn="l">
              <a:lnSpc>
                <a:spcPts val="3319"/>
              </a:lnSpc>
            </a:pPr>
          </a:p>
          <a:p>
            <a:pPr algn="l">
              <a:lnSpc>
                <a:spcPts val="3319"/>
              </a:lnSpc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1194B">
                <a:alpha val="100000"/>
              </a:srgbClr>
            </a:gs>
            <a:gs pos="100000">
              <a:srgbClr val="030117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52392" y="453924"/>
            <a:ext cx="358281" cy="363569"/>
          </a:xfrm>
          <a:custGeom>
            <a:avLst/>
            <a:gdLst/>
            <a:ahLst/>
            <a:cxnLst/>
            <a:rect r="r" b="b" t="t" l="l"/>
            <a:pathLst>
              <a:path h="363569" w="358281">
                <a:moveTo>
                  <a:pt x="0" y="0"/>
                </a:moveTo>
                <a:lnTo>
                  <a:pt x="358281" y="0"/>
                </a:lnTo>
                <a:lnTo>
                  <a:pt x="358281" y="363570"/>
                </a:lnTo>
                <a:lnTo>
                  <a:pt x="0" y="3635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79594" y="546065"/>
            <a:ext cx="103876" cy="140719"/>
          </a:xfrm>
          <a:custGeom>
            <a:avLst/>
            <a:gdLst/>
            <a:ahLst/>
            <a:cxnLst/>
            <a:rect r="r" b="b" t="t" l="l"/>
            <a:pathLst>
              <a:path h="140719" w="103876">
                <a:moveTo>
                  <a:pt x="0" y="0"/>
                </a:moveTo>
                <a:lnTo>
                  <a:pt x="103877" y="0"/>
                </a:lnTo>
                <a:lnTo>
                  <a:pt x="103877" y="140719"/>
                </a:lnTo>
                <a:lnTo>
                  <a:pt x="0" y="14071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7742214" y="7517955"/>
            <a:ext cx="47625" cy="1740345"/>
            <a:chOff x="0" y="0"/>
            <a:chExt cx="12543" cy="45836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2543" cy="458362"/>
            </a:xfrm>
            <a:custGeom>
              <a:avLst/>
              <a:gdLst/>
              <a:ahLst/>
              <a:cxnLst/>
              <a:rect r="r" b="b" t="t" l="l"/>
              <a:pathLst>
                <a:path h="458362" w="12543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true">
              <a:gsLst>
                <a:gs pos="0">
                  <a:srgbClr val="2CEEFF">
                    <a:alpha val="100000"/>
                  </a:srgbClr>
                </a:gs>
                <a:gs pos="100000">
                  <a:srgbClr val="0039A6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1390325" y="2199161"/>
            <a:ext cx="5868975" cy="6641257"/>
            <a:chOff x="0" y="0"/>
            <a:chExt cx="687201" cy="77762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87201" cy="777628"/>
            </a:xfrm>
            <a:custGeom>
              <a:avLst/>
              <a:gdLst/>
              <a:ahLst/>
              <a:cxnLst/>
              <a:rect r="r" b="b" t="t" l="l"/>
              <a:pathLst>
                <a:path h="777628" w="687201">
                  <a:moveTo>
                    <a:pt x="0" y="0"/>
                  </a:moveTo>
                  <a:lnTo>
                    <a:pt x="687201" y="0"/>
                  </a:lnTo>
                  <a:lnTo>
                    <a:pt x="687201" y="777628"/>
                  </a:lnTo>
                  <a:lnTo>
                    <a:pt x="0" y="777628"/>
                  </a:lnTo>
                  <a:close/>
                </a:path>
              </a:pathLst>
            </a:custGeom>
            <a:blipFill>
              <a:blip r:embed="rId6"/>
              <a:stretch>
                <a:fillRect l="-50585" t="0" r="-50585" b="0"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name="TextBox 9" id="9"/>
          <p:cNvSpPr txBox="true"/>
          <p:nvPr/>
        </p:nvSpPr>
        <p:spPr>
          <a:xfrm rot="0">
            <a:off x="17492295" y="9568113"/>
            <a:ext cx="547464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b="true" sz="14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06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48235" y="3001960"/>
            <a:ext cx="8178132" cy="5553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704367" indent="-352184" lvl="1">
              <a:lnSpc>
                <a:spcPts val="4567"/>
              </a:lnSpc>
              <a:buFont typeface="Arial"/>
              <a:buChar char="•"/>
            </a:pPr>
            <a:r>
              <a:rPr lang="en-US" sz="3262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Configuring Basic Devices Settings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013355" y="3811298"/>
            <a:ext cx="6375063" cy="6381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0" indent="-323850" lvl="1">
              <a:lnSpc>
                <a:spcPts val="4200"/>
              </a:lnSpc>
              <a:buAutoNum type="arabicPeriod" startAt="1"/>
            </a:pPr>
            <a:r>
              <a:rPr lang="en-US" sz="3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Naming devices</a:t>
            </a:r>
          </a:p>
          <a:p>
            <a:pPr algn="l" marL="647700" indent="-323850" lvl="1">
              <a:lnSpc>
                <a:spcPts val="4200"/>
              </a:lnSpc>
              <a:buAutoNum type="arabicPeriod" startAt="1"/>
            </a:pPr>
            <a:r>
              <a:rPr lang="en-US" sz="3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Securing privileged access</a:t>
            </a:r>
          </a:p>
          <a:p>
            <a:pPr algn="l" marL="647700" indent="-323850" lvl="1">
              <a:lnSpc>
                <a:spcPts val="4200"/>
              </a:lnSpc>
              <a:buAutoNum type="arabicPeriod" startAt="1"/>
            </a:pPr>
            <a:r>
              <a:rPr lang="en-US" sz="3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Securing console line</a:t>
            </a:r>
          </a:p>
          <a:p>
            <a:pPr algn="l" marL="647700" indent="-323850" lvl="1">
              <a:lnSpc>
                <a:spcPts val="4200"/>
              </a:lnSpc>
              <a:buAutoNum type="arabicPeriod" startAt="1"/>
            </a:pPr>
            <a:r>
              <a:rPr lang="en-US" sz="3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Securing VTY lines</a:t>
            </a:r>
          </a:p>
          <a:p>
            <a:pPr algn="l" marL="647700" indent="-323850" lvl="1">
              <a:lnSpc>
                <a:spcPts val="4200"/>
              </a:lnSpc>
              <a:buAutoNum type="arabicPeriod" startAt="1"/>
            </a:pPr>
            <a:r>
              <a:rPr lang="en-US" sz="3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Encrypting passwords</a:t>
            </a:r>
          </a:p>
          <a:p>
            <a:pPr algn="l" marL="647700" indent="-323850" lvl="1">
              <a:lnSpc>
                <a:spcPts val="4200"/>
              </a:lnSpc>
              <a:buAutoNum type="arabicPeriod" startAt="1"/>
            </a:pPr>
            <a:r>
              <a:rPr lang="en-US" sz="3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Setting a banner</a:t>
            </a:r>
          </a:p>
          <a:p>
            <a:pPr algn="l" marL="647700" indent="-323850" lvl="1">
              <a:lnSpc>
                <a:spcPts val="4200"/>
              </a:lnSpc>
              <a:buAutoNum type="arabicPeriod" startAt="1"/>
            </a:pPr>
            <a:r>
              <a:rPr lang="en-US" sz="3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Setting the time and date</a:t>
            </a:r>
          </a:p>
          <a:p>
            <a:pPr algn="l">
              <a:lnSpc>
                <a:spcPts val="4200"/>
              </a:lnSpc>
            </a:pPr>
          </a:p>
          <a:p>
            <a:pPr algn="l">
              <a:lnSpc>
                <a:spcPts val="4200"/>
              </a:lnSpc>
            </a:pPr>
          </a:p>
          <a:p>
            <a:pPr algn="l">
              <a:lnSpc>
                <a:spcPts val="4200"/>
              </a:lnSpc>
            </a:pPr>
          </a:p>
          <a:p>
            <a:pPr algn="l">
              <a:lnSpc>
                <a:spcPts val="4200"/>
              </a:lnSpc>
            </a:pPr>
          </a:p>
          <a:p>
            <a:pPr algn="l">
              <a:lnSpc>
                <a:spcPts val="4200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453152" y="1564320"/>
            <a:ext cx="8690848" cy="1384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Phase - 1 (Initial Configuration)</a:t>
            </a:r>
          </a:p>
          <a:p>
            <a:pPr algn="ctr">
              <a:lnSpc>
                <a:spcPts val="559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1194B">
                <a:alpha val="100000"/>
              </a:srgbClr>
            </a:gs>
            <a:gs pos="100000">
              <a:srgbClr val="030117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52392" y="453924"/>
            <a:ext cx="358281" cy="363569"/>
          </a:xfrm>
          <a:custGeom>
            <a:avLst/>
            <a:gdLst/>
            <a:ahLst/>
            <a:cxnLst/>
            <a:rect r="r" b="b" t="t" l="l"/>
            <a:pathLst>
              <a:path h="363569" w="358281">
                <a:moveTo>
                  <a:pt x="0" y="0"/>
                </a:moveTo>
                <a:lnTo>
                  <a:pt x="358281" y="0"/>
                </a:lnTo>
                <a:lnTo>
                  <a:pt x="358281" y="363570"/>
                </a:lnTo>
                <a:lnTo>
                  <a:pt x="0" y="3635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79594" y="546065"/>
            <a:ext cx="103876" cy="140719"/>
          </a:xfrm>
          <a:custGeom>
            <a:avLst/>
            <a:gdLst/>
            <a:ahLst/>
            <a:cxnLst/>
            <a:rect r="r" b="b" t="t" l="l"/>
            <a:pathLst>
              <a:path h="140719" w="103876">
                <a:moveTo>
                  <a:pt x="0" y="0"/>
                </a:moveTo>
                <a:lnTo>
                  <a:pt x="103877" y="0"/>
                </a:lnTo>
                <a:lnTo>
                  <a:pt x="103877" y="140719"/>
                </a:lnTo>
                <a:lnTo>
                  <a:pt x="0" y="14071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7742214" y="7517955"/>
            <a:ext cx="47625" cy="1740345"/>
            <a:chOff x="0" y="0"/>
            <a:chExt cx="12543" cy="45836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2543" cy="458362"/>
            </a:xfrm>
            <a:custGeom>
              <a:avLst/>
              <a:gdLst/>
              <a:ahLst/>
              <a:cxnLst/>
              <a:rect r="r" b="b" t="t" l="l"/>
              <a:pathLst>
                <a:path h="458362" w="12543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true">
              <a:gsLst>
                <a:gs pos="0">
                  <a:srgbClr val="2CEEFF">
                    <a:alpha val="100000"/>
                  </a:srgbClr>
                </a:gs>
                <a:gs pos="100000">
                  <a:srgbClr val="0039A6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1623320" y="1951551"/>
            <a:ext cx="5868975" cy="6641257"/>
            <a:chOff x="0" y="0"/>
            <a:chExt cx="687201" cy="77762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87201" cy="777628"/>
            </a:xfrm>
            <a:custGeom>
              <a:avLst/>
              <a:gdLst/>
              <a:ahLst/>
              <a:cxnLst/>
              <a:rect r="r" b="b" t="t" l="l"/>
              <a:pathLst>
                <a:path h="777628" w="687201">
                  <a:moveTo>
                    <a:pt x="0" y="0"/>
                  </a:moveTo>
                  <a:lnTo>
                    <a:pt x="687201" y="0"/>
                  </a:lnTo>
                  <a:lnTo>
                    <a:pt x="687201" y="777628"/>
                  </a:lnTo>
                  <a:lnTo>
                    <a:pt x="0" y="777628"/>
                  </a:lnTo>
                  <a:close/>
                </a:path>
              </a:pathLst>
            </a:custGeom>
            <a:blipFill>
              <a:blip r:embed="rId6"/>
              <a:stretch>
                <a:fillRect l="-50585" t="0" r="-50585" b="0"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name="TextBox 9" id="9"/>
          <p:cNvSpPr txBox="true"/>
          <p:nvPr/>
        </p:nvSpPr>
        <p:spPr>
          <a:xfrm rot="0">
            <a:off x="17492295" y="9568113"/>
            <a:ext cx="547464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b="true" sz="14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07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34247" y="1573726"/>
            <a:ext cx="10826300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Configuring SSH For Remote Management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10673" y="2637901"/>
            <a:ext cx="9578977" cy="82095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08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</a:t>
            </a:r>
          </a:p>
          <a:p>
            <a:pPr algn="l">
              <a:lnSpc>
                <a:spcPts val="4320"/>
              </a:lnSpc>
            </a:pPr>
          </a:p>
          <a:p>
            <a:pPr algn="l">
              <a:lnSpc>
                <a:spcPts val="4320"/>
              </a:lnSpc>
            </a:pPr>
            <a:r>
              <a:rPr lang="en-US" sz="308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1.Configuring a domain name for the device</a:t>
            </a:r>
          </a:p>
          <a:p>
            <a:pPr algn="l">
              <a:lnSpc>
                <a:spcPts val="4320"/>
              </a:lnSpc>
            </a:pPr>
          </a:p>
          <a:p>
            <a:pPr algn="l">
              <a:lnSpc>
                <a:spcPts val="4320"/>
              </a:lnSpc>
            </a:pPr>
          </a:p>
          <a:p>
            <a:pPr algn="l">
              <a:lnSpc>
                <a:spcPts val="4320"/>
              </a:lnSpc>
            </a:pPr>
            <a:r>
              <a:rPr lang="en-US" sz="308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2.Generating RSA keys and choosing the modulo</a:t>
            </a:r>
          </a:p>
          <a:p>
            <a:pPr algn="l">
              <a:lnSpc>
                <a:spcPts val="4320"/>
              </a:lnSpc>
            </a:pPr>
            <a:r>
              <a:rPr lang="en-US" sz="308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bit size to be 2048</a:t>
            </a:r>
          </a:p>
          <a:p>
            <a:pPr algn="l">
              <a:lnSpc>
                <a:spcPts val="4320"/>
              </a:lnSpc>
            </a:pPr>
          </a:p>
          <a:p>
            <a:pPr algn="l">
              <a:lnSpc>
                <a:spcPts val="4320"/>
              </a:lnSpc>
            </a:pPr>
          </a:p>
          <a:p>
            <a:pPr algn="l">
              <a:lnSpc>
                <a:spcPts val="4320"/>
              </a:lnSpc>
            </a:pPr>
            <a:r>
              <a:rPr lang="en-US" sz="308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3.Creating an SSH user with username and</a:t>
            </a:r>
          </a:p>
          <a:p>
            <a:pPr algn="l">
              <a:lnSpc>
                <a:spcPts val="4320"/>
              </a:lnSpc>
            </a:pPr>
            <a:r>
              <a:rPr lang="en-US" sz="308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  password</a:t>
            </a:r>
          </a:p>
          <a:p>
            <a:pPr algn="l">
              <a:lnSpc>
                <a:spcPts val="4320"/>
              </a:lnSpc>
            </a:pPr>
          </a:p>
          <a:p>
            <a:pPr algn="l">
              <a:lnSpc>
                <a:spcPts val="4320"/>
              </a:lnSpc>
            </a:pPr>
          </a:p>
          <a:p>
            <a:pPr algn="l">
              <a:lnSpc>
                <a:spcPts val="4320"/>
              </a:lnSpc>
            </a:pPr>
          </a:p>
          <a:p>
            <a:pPr algn="l">
              <a:lnSpc>
                <a:spcPts val="4320"/>
              </a:lnSpc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1194B">
                <a:alpha val="100000"/>
              </a:srgbClr>
            </a:gs>
            <a:gs pos="100000">
              <a:srgbClr val="030117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52392" y="453924"/>
            <a:ext cx="358281" cy="363569"/>
          </a:xfrm>
          <a:custGeom>
            <a:avLst/>
            <a:gdLst/>
            <a:ahLst/>
            <a:cxnLst/>
            <a:rect r="r" b="b" t="t" l="l"/>
            <a:pathLst>
              <a:path h="363569" w="358281">
                <a:moveTo>
                  <a:pt x="0" y="0"/>
                </a:moveTo>
                <a:lnTo>
                  <a:pt x="358281" y="0"/>
                </a:lnTo>
                <a:lnTo>
                  <a:pt x="358281" y="363570"/>
                </a:lnTo>
                <a:lnTo>
                  <a:pt x="0" y="3635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79594" y="546065"/>
            <a:ext cx="103876" cy="140719"/>
          </a:xfrm>
          <a:custGeom>
            <a:avLst/>
            <a:gdLst/>
            <a:ahLst/>
            <a:cxnLst/>
            <a:rect r="r" b="b" t="t" l="l"/>
            <a:pathLst>
              <a:path h="140719" w="103876">
                <a:moveTo>
                  <a:pt x="0" y="0"/>
                </a:moveTo>
                <a:lnTo>
                  <a:pt x="103877" y="0"/>
                </a:lnTo>
                <a:lnTo>
                  <a:pt x="103877" y="140719"/>
                </a:lnTo>
                <a:lnTo>
                  <a:pt x="0" y="14071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7742214" y="7517955"/>
            <a:ext cx="47625" cy="1740345"/>
            <a:chOff x="0" y="0"/>
            <a:chExt cx="12543" cy="45836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2543" cy="458362"/>
            </a:xfrm>
            <a:custGeom>
              <a:avLst/>
              <a:gdLst/>
              <a:ahLst/>
              <a:cxnLst/>
              <a:rect r="r" b="b" t="t" l="l"/>
              <a:pathLst>
                <a:path h="458362" w="12543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true">
              <a:gsLst>
                <a:gs pos="0">
                  <a:srgbClr val="2CEEFF">
                    <a:alpha val="100000"/>
                  </a:srgbClr>
                </a:gs>
                <a:gs pos="100000">
                  <a:srgbClr val="0039A6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1656546" y="2695051"/>
            <a:ext cx="5868975" cy="6641257"/>
            <a:chOff x="0" y="0"/>
            <a:chExt cx="687201" cy="77762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87201" cy="777628"/>
            </a:xfrm>
            <a:custGeom>
              <a:avLst/>
              <a:gdLst/>
              <a:ahLst/>
              <a:cxnLst/>
              <a:rect r="r" b="b" t="t" l="l"/>
              <a:pathLst>
                <a:path h="777628" w="687201">
                  <a:moveTo>
                    <a:pt x="0" y="0"/>
                  </a:moveTo>
                  <a:lnTo>
                    <a:pt x="687201" y="0"/>
                  </a:lnTo>
                  <a:lnTo>
                    <a:pt x="687201" y="777628"/>
                  </a:lnTo>
                  <a:lnTo>
                    <a:pt x="0" y="777628"/>
                  </a:lnTo>
                  <a:close/>
                </a:path>
              </a:pathLst>
            </a:custGeom>
            <a:blipFill>
              <a:blip r:embed="rId6"/>
              <a:stretch>
                <a:fillRect l="-50585" t="0" r="-50585" b="0"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name="TextBox 9" id="9"/>
          <p:cNvSpPr txBox="true"/>
          <p:nvPr/>
        </p:nvSpPr>
        <p:spPr>
          <a:xfrm rot="0">
            <a:off x="17492295" y="9614276"/>
            <a:ext cx="547464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b="true" sz="14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08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52392" y="1723059"/>
            <a:ext cx="10976952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Configuring SSH For Remote Management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670617" y="4104685"/>
            <a:ext cx="9311493" cy="3181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4.Allowing VTY logins for two minutes if three           failed login attempts occur within 60 seconds.</a:t>
            </a:r>
          </a:p>
          <a:p>
            <a:pPr algn="l">
              <a:lnSpc>
                <a:spcPts val="4200"/>
              </a:lnSpc>
            </a:pPr>
          </a:p>
          <a:p>
            <a:pPr algn="l">
              <a:lnSpc>
                <a:spcPts val="4200"/>
              </a:lnSpc>
            </a:pP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5.Using SSH version 2</a:t>
            </a:r>
          </a:p>
          <a:p>
            <a:pPr algn="l">
              <a:lnSpc>
                <a:spcPts val="4200"/>
              </a:lnSpc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1194B">
                <a:alpha val="100000"/>
              </a:srgbClr>
            </a:gs>
            <a:gs pos="100000">
              <a:srgbClr val="030117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52392" y="453924"/>
            <a:ext cx="358281" cy="363569"/>
          </a:xfrm>
          <a:custGeom>
            <a:avLst/>
            <a:gdLst/>
            <a:ahLst/>
            <a:cxnLst/>
            <a:rect r="r" b="b" t="t" l="l"/>
            <a:pathLst>
              <a:path h="363569" w="358281">
                <a:moveTo>
                  <a:pt x="0" y="0"/>
                </a:moveTo>
                <a:lnTo>
                  <a:pt x="358281" y="0"/>
                </a:lnTo>
                <a:lnTo>
                  <a:pt x="358281" y="363570"/>
                </a:lnTo>
                <a:lnTo>
                  <a:pt x="0" y="3635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79594" y="546065"/>
            <a:ext cx="103876" cy="140719"/>
          </a:xfrm>
          <a:custGeom>
            <a:avLst/>
            <a:gdLst/>
            <a:ahLst/>
            <a:cxnLst/>
            <a:rect r="r" b="b" t="t" l="l"/>
            <a:pathLst>
              <a:path h="140719" w="103876">
                <a:moveTo>
                  <a:pt x="0" y="0"/>
                </a:moveTo>
                <a:lnTo>
                  <a:pt x="103877" y="0"/>
                </a:lnTo>
                <a:lnTo>
                  <a:pt x="103877" y="140719"/>
                </a:lnTo>
                <a:lnTo>
                  <a:pt x="0" y="14071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7742214" y="7517955"/>
            <a:ext cx="47625" cy="1740345"/>
            <a:chOff x="0" y="0"/>
            <a:chExt cx="12543" cy="45836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2543" cy="458362"/>
            </a:xfrm>
            <a:custGeom>
              <a:avLst/>
              <a:gdLst/>
              <a:ahLst/>
              <a:cxnLst/>
              <a:rect r="r" b="b" t="t" l="l"/>
              <a:pathLst>
                <a:path h="458362" w="12543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true">
              <a:gsLst>
                <a:gs pos="0">
                  <a:srgbClr val="2CEEFF">
                    <a:alpha val="100000"/>
                  </a:srgbClr>
                </a:gs>
                <a:gs pos="100000">
                  <a:srgbClr val="0039A6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1656546" y="2695051"/>
            <a:ext cx="5868975" cy="6641257"/>
            <a:chOff x="0" y="0"/>
            <a:chExt cx="687201" cy="77762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87201" cy="777628"/>
            </a:xfrm>
            <a:custGeom>
              <a:avLst/>
              <a:gdLst/>
              <a:ahLst/>
              <a:cxnLst/>
              <a:rect r="r" b="b" t="t" l="l"/>
              <a:pathLst>
                <a:path h="777628" w="687201">
                  <a:moveTo>
                    <a:pt x="0" y="0"/>
                  </a:moveTo>
                  <a:lnTo>
                    <a:pt x="687201" y="0"/>
                  </a:lnTo>
                  <a:lnTo>
                    <a:pt x="687201" y="777628"/>
                  </a:lnTo>
                  <a:lnTo>
                    <a:pt x="0" y="777628"/>
                  </a:lnTo>
                  <a:close/>
                </a:path>
              </a:pathLst>
            </a:custGeom>
            <a:blipFill>
              <a:blip r:embed="rId6"/>
              <a:stretch>
                <a:fillRect l="-50585" t="0" r="-50585" b="0"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name="TextBox 9" id="9"/>
          <p:cNvSpPr txBox="true"/>
          <p:nvPr/>
        </p:nvSpPr>
        <p:spPr>
          <a:xfrm rot="0">
            <a:off x="17492295" y="9568113"/>
            <a:ext cx="547464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b="true" sz="14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09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52392" y="3738001"/>
            <a:ext cx="10429812" cy="51273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04367" indent="-352184" lvl="1">
              <a:lnSpc>
                <a:spcPts val="4567"/>
              </a:lnSpc>
              <a:buFont typeface="Arial"/>
              <a:buChar char="•"/>
            </a:pPr>
            <a:r>
              <a:rPr lang="en-US" sz="3262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Creating VLAN on the switches</a:t>
            </a:r>
          </a:p>
          <a:p>
            <a:pPr algn="l" marL="704367" indent="-352184" lvl="1">
              <a:lnSpc>
                <a:spcPts val="4567"/>
              </a:lnSpc>
              <a:buFont typeface="Arial"/>
              <a:buChar char="•"/>
            </a:pPr>
            <a:r>
              <a:rPr lang="en-US" sz="3262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Configuring access ports on the switches</a:t>
            </a:r>
          </a:p>
          <a:p>
            <a:pPr algn="l" marL="704367" indent="-352184" lvl="1">
              <a:lnSpc>
                <a:spcPts val="4567"/>
              </a:lnSpc>
              <a:buFont typeface="Arial"/>
              <a:buChar char="•"/>
            </a:pPr>
            <a:r>
              <a:rPr lang="en-US" sz="3262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Configuring SVIs</a:t>
            </a:r>
          </a:p>
          <a:p>
            <a:pPr algn="l" marL="704367" indent="-352184" lvl="1">
              <a:lnSpc>
                <a:spcPts val="4567"/>
              </a:lnSpc>
              <a:buFont typeface="Arial"/>
              <a:buChar char="•"/>
            </a:pPr>
            <a:r>
              <a:rPr lang="en-US" sz="3262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Configuring trunk ports on the switches</a:t>
            </a:r>
          </a:p>
          <a:p>
            <a:pPr algn="l" marL="704367" indent="-352184" lvl="1">
              <a:lnSpc>
                <a:spcPts val="4567"/>
              </a:lnSpc>
              <a:buFont typeface="Arial"/>
              <a:buChar char="•"/>
            </a:pPr>
            <a:r>
              <a:rPr lang="en-US" sz="3262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Configuring router-on-a-stick inter-VLAN routing on the router</a:t>
            </a:r>
          </a:p>
          <a:p>
            <a:pPr algn="l" marL="704367" indent="-352184" lvl="1">
              <a:lnSpc>
                <a:spcPts val="4567"/>
              </a:lnSpc>
              <a:buFont typeface="Arial"/>
              <a:buChar char="•"/>
            </a:pPr>
            <a:r>
              <a:rPr lang="en-US" sz="3262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Enabling the Physical Interface</a:t>
            </a:r>
          </a:p>
          <a:p>
            <a:pPr algn="l">
              <a:lnSpc>
                <a:spcPts val="4567"/>
              </a:lnSpc>
            </a:pPr>
          </a:p>
          <a:p>
            <a:pPr algn="ctr">
              <a:lnSpc>
                <a:spcPts val="4567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565341" y="1728536"/>
            <a:ext cx="7927062" cy="19236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Phase - 2 (Implementing VLANs)</a:t>
            </a:r>
          </a:p>
          <a:p>
            <a:pPr algn="ctr">
              <a:lnSpc>
                <a:spcPts val="4945"/>
              </a:lnSpc>
            </a:pPr>
          </a:p>
          <a:p>
            <a:pPr algn="ctr">
              <a:lnSpc>
                <a:spcPts val="4945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DAGUCQeiBIY</dc:identifier>
  <dcterms:modified xsi:type="dcterms:W3CDTF">2011-08-01T06:04:30Z</dcterms:modified>
  <cp:revision>1</cp:revision>
  <dc:title>Securing a Small Business Network</dc:title>
</cp:coreProperties>
</file>